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7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8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7"/>
  </p:notesMasterIdLst>
  <p:sldIdLst>
    <p:sldId id="313" r:id="rId2"/>
    <p:sldId id="258" r:id="rId3"/>
    <p:sldId id="259" r:id="rId4"/>
    <p:sldId id="291" r:id="rId5"/>
    <p:sldId id="289" r:id="rId6"/>
    <p:sldId id="290" r:id="rId7"/>
    <p:sldId id="297" r:id="rId8"/>
    <p:sldId id="298" r:id="rId9"/>
    <p:sldId id="300" r:id="rId10"/>
    <p:sldId id="257" r:id="rId11"/>
    <p:sldId id="301" r:id="rId12"/>
    <p:sldId id="306" r:id="rId13"/>
    <p:sldId id="307" r:id="rId14"/>
    <p:sldId id="308" r:id="rId15"/>
    <p:sldId id="309" r:id="rId16"/>
    <p:sldId id="302" r:id="rId17"/>
    <p:sldId id="303" r:id="rId18"/>
    <p:sldId id="304" r:id="rId19"/>
    <p:sldId id="305" r:id="rId20"/>
    <p:sldId id="310" r:id="rId21"/>
    <p:sldId id="311" r:id="rId22"/>
    <p:sldId id="312" r:id="rId23"/>
    <p:sldId id="256" r:id="rId24"/>
    <p:sldId id="287" r:id="rId25"/>
    <p:sldId id="288" r:id="rId26"/>
  </p:sldIdLst>
  <p:sldSz cx="12192000" cy="6858000"/>
  <p:notesSz cx="6858000" cy="9144000"/>
  <p:embeddedFontLst>
    <p:embeddedFont>
      <p:font typeface="Bandeins Strange Variable Extended Full" pitchFamily="2" charset="0"/>
      <p:regular r:id="rId28"/>
      <p:bold r:id="rId29"/>
    </p:embeddedFont>
    <p:embeddedFont>
      <p:font typeface="Bandeins Strange Variable Light Regular" pitchFamily="2" charset="0"/>
      <p:regular r:id="rId30"/>
    </p:embeddedFont>
    <p:embeddedFont>
      <p:font typeface="Bandeins Strange Variable Medium Regular" pitchFamily="2" charset="0"/>
      <p:regular r:id="rId31"/>
    </p:embeddedFont>
    <p:embeddedFont>
      <p:font typeface="Bandeins Strange Variable Regular" pitchFamily="2" charset="0"/>
      <p:regular r:id="rId32"/>
      <p:bold r:id="rId33"/>
    </p:embeddedFont>
    <p:embeddedFont>
      <p:font typeface="Bandeins Strange Variable Semi Bold Regular" pitchFamily="2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FFFFFF"/>
    <a:srgbClr val="76D6FF"/>
    <a:srgbClr val="F9FAFB"/>
    <a:srgbClr val="2A2D41"/>
    <a:srgbClr val="51567F"/>
    <a:srgbClr val="CAE6FA"/>
    <a:srgbClr val="B4CFFB"/>
    <a:srgbClr val="98B2FD"/>
    <a:srgbClr val="7A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/>
    <p:restoredTop sz="85957"/>
  </p:normalViewPr>
  <p:slideViewPr>
    <p:cSldViewPr snapToGrid="0">
      <p:cViewPr varScale="1">
        <p:scale>
          <a:sx n="95" d="100"/>
          <a:sy n="95" d="100"/>
        </p:scale>
        <p:origin x="672" y="184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1"/>
            </a:solidFill>
            <a:ln w="57150"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 b="0" i="0" smtId="4294967295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2.8</c:v>
                </c:pt>
                <c:pt idx="1">
                  <c:v>2.9</c:v>
                </c:pt>
                <c:pt idx="2">
                  <c:v>3.1</c:v>
                </c:pt>
                <c:pt idx="3">
                  <c:v>3.3</c:v>
                </c:pt>
                <c:pt idx="4">
                  <c:v>3.6</c:v>
                </c:pt>
                <c:pt idx="5">
                  <c:v>5</c:v>
                </c:pt>
                <c:pt idx="6">
                  <c:v>4.7</c:v>
                </c:pt>
                <c:pt idx="7">
                  <c:v>4.4000000000000004</c:v>
                </c:pt>
                <c:pt idx="8">
                  <c:v>4.7</c:v>
                </c:pt>
                <c:pt idx="9">
                  <c:v>4.5999999999999996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00A-314E-819E-847007B3C9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25400">
            <a:solidFill>
              <a:schemeClr val="bg1"/>
            </a:solidFill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.68500000000000005"/>
        </c:scaling>
        <c:delete val="0"/>
        <c:axPos val="l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 b="0" i="0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r>
                  <a:rPr lang="en-US" sz="1000" b="0" i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Staffing Time in Hours</a:t>
                </a:r>
                <a:r>
                  <a:rPr lang="en-US" sz="1000" b="0" i="0" baseline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 per Project</a:t>
                </a:r>
                <a:endParaRPr lang="en-US" sz="1000" b="0" i="0" dirty="0">
                  <a:solidFill>
                    <a:schemeClr val="bg1"/>
                  </a:solidFill>
                  <a:latin typeface="Bandeins Strange Variable Light Regular" pitchFamily="2" charset="0"/>
                </a:endParaRPr>
              </a:p>
            </c:rich>
          </c:tx>
          <c:overlay val="0"/>
        </c:title>
        <c:numFmt formatCode="#,##0.0%" sourceLinked="0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74511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800" smtId="4294967295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1"/>
            </a:solidFill>
            <a:ln w="57150">
              <a:noFill/>
            </a:ln>
          </c:spPr>
          <c:invertIfNegative val="0"/>
          <c:dPt>
            <c:idx val="9"/>
            <c:invertIfNegative val="0"/>
            <c:bubble3D val="0"/>
            <c:spPr>
              <a:solidFill>
                <a:srgbClr val="CAE6FA"/>
              </a:solidFill>
              <a:ln w="57150">
                <a:noFill/>
              </a:ln>
            </c:spPr>
            <c:extLst>
              <c:ext xmlns:c16="http://schemas.microsoft.com/office/drawing/2014/chart" uri="{C3380CC4-5D6E-409C-BE32-E72D297353CC}">
                <c16:uniqueId val="{00000000-1B7E-D34A-BBD0-01985F0408C2}"/>
              </c:ext>
            </c:extLst>
          </c:dPt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2.8</c:v>
                </c:pt>
                <c:pt idx="1">
                  <c:v>2.9</c:v>
                </c:pt>
                <c:pt idx="2">
                  <c:v>3.1</c:v>
                </c:pt>
                <c:pt idx="3">
                  <c:v>3.3</c:v>
                </c:pt>
                <c:pt idx="4">
                  <c:v>3.6</c:v>
                </c:pt>
                <c:pt idx="5">
                  <c:v>5</c:v>
                </c:pt>
                <c:pt idx="6">
                  <c:v>4.7</c:v>
                </c:pt>
                <c:pt idx="7">
                  <c:v>4.4000000000000004</c:v>
                </c:pt>
                <c:pt idx="8">
                  <c:v>4.7</c:v>
                </c:pt>
                <c:pt idx="9">
                  <c:v>0.91999999999999993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E4-4045-8FF2-22A214AAF9C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rgbClr val="98B2FD"/>
            </a:solidFill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9" formatCode="0.00">
                  <c:v>2.9899999999999998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E4-4045-8FF2-22A214AAF9C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Partner</c:v>
                </c:pt>
              </c:strCache>
            </c:strRef>
          </c:tx>
          <c:spPr>
            <a:solidFill>
              <a:srgbClr val="7A81FF"/>
            </a:solidFill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9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E4-4045-8FF2-22A214AAF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25400">
            <a:solidFill>
              <a:schemeClr val="bg1"/>
            </a:solidFill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.68500000000000005"/>
        </c:scaling>
        <c:delete val="0"/>
        <c:axPos val="l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 b="0" i="0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r>
                  <a:rPr lang="en-US" sz="1000" b="0" i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Staffing Time in Hours</a:t>
                </a:r>
                <a:r>
                  <a:rPr lang="en-US" sz="1000" b="0" i="0" baseline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 per Project</a:t>
                </a:r>
                <a:endParaRPr lang="en-US" sz="1000" b="0" i="0" dirty="0">
                  <a:solidFill>
                    <a:schemeClr val="bg1"/>
                  </a:solidFill>
                  <a:latin typeface="Bandeins Strange Variable Light Regular" pitchFamily="2" charset="0"/>
                </a:endParaRPr>
              </a:p>
            </c:rich>
          </c:tx>
          <c:overlay val="0"/>
        </c:title>
        <c:numFmt formatCode="#,##0.0%" sourceLinked="0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74511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800" smtId="4294967295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1"/>
            </a:solidFill>
            <a:ln w="57150"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 b="0" i="0" smtId="4294967295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2.8</c:v>
                </c:pt>
                <c:pt idx="1">
                  <c:v>2.9</c:v>
                </c:pt>
                <c:pt idx="2">
                  <c:v>3.1</c:v>
                </c:pt>
                <c:pt idx="3">
                  <c:v>3.3</c:v>
                </c:pt>
                <c:pt idx="4">
                  <c:v>3.6</c:v>
                </c:pt>
                <c:pt idx="5">
                  <c:v>5</c:v>
                </c:pt>
                <c:pt idx="6">
                  <c:v>4.7</c:v>
                </c:pt>
                <c:pt idx="7">
                  <c:v>4.4000000000000004</c:v>
                </c:pt>
                <c:pt idx="8">
                  <c:v>4.7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9F-9C46-B1BF-99A25DCFC2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25400">
            <a:solidFill>
              <a:schemeClr val="bg1"/>
            </a:solidFill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.68500000000000005"/>
        </c:scaling>
        <c:delete val="0"/>
        <c:axPos val="l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 b="0" i="0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r>
                  <a:rPr lang="en-US" sz="1000" b="0" i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Staffing Time in Hours</a:t>
                </a:r>
                <a:r>
                  <a:rPr lang="en-US" sz="1000" b="0" i="0" baseline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 per Project</a:t>
                </a:r>
                <a:endParaRPr lang="en-US" sz="1000" b="0" i="0" dirty="0">
                  <a:solidFill>
                    <a:schemeClr val="bg1"/>
                  </a:solidFill>
                  <a:latin typeface="Bandeins Strange Variable Light Regular" pitchFamily="2" charset="0"/>
                </a:endParaRPr>
              </a:p>
            </c:rich>
          </c:tx>
          <c:overlay val="0"/>
        </c:title>
        <c:numFmt formatCode="#,##0.0%" sourceLinked="0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74511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800" smtId="4294967295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1"/>
            </a:solidFill>
            <a:ln w="57150">
              <a:noFill/>
            </a:ln>
          </c:spPr>
          <c:invertIfNegative val="0"/>
          <c:dPt>
            <c:idx val="9"/>
            <c:invertIfNegative val="0"/>
            <c:bubble3D val="0"/>
            <c:spPr>
              <a:solidFill>
                <a:srgbClr val="CAE6FA"/>
              </a:solidFill>
              <a:ln w="57150">
                <a:noFill/>
              </a:ln>
            </c:spPr>
            <c:extLst>
              <c:ext xmlns:c16="http://schemas.microsoft.com/office/drawing/2014/chart" uri="{C3380CC4-5D6E-409C-BE32-E72D297353CC}">
                <c16:uniqueId val="{00000001-D1B3-074B-8414-685A95583452}"/>
              </c:ext>
            </c:extLst>
          </c:dPt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2.8</c:v>
                </c:pt>
                <c:pt idx="1">
                  <c:v>2.9</c:v>
                </c:pt>
                <c:pt idx="2">
                  <c:v>3.1</c:v>
                </c:pt>
                <c:pt idx="3">
                  <c:v>3.3</c:v>
                </c:pt>
                <c:pt idx="4">
                  <c:v>3.6</c:v>
                </c:pt>
                <c:pt idx="5">
                  <c:v>5</c:v>
                </c:pt>
                <c:pt idx="6">
                  <c:v>4.7</c:v>
                </c:pt>
                <c:pt idx="7">
                  <c:v>4.4000000000000004</c:v>
                </c:pt>
                <c:pt idx="8">
                  <c:v>4.7</c:v>
                </c:pt>
                <c:pt idx="9">
                  <c:v>0.91999999999999993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B3-074B-8414-685A955834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rgbClr val="98B2FD"/>
            </a:solidFill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9" formatCode="0.00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B3-074B-8414-685A955834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Partner</c:v>
                </c:pt>
              </c:strCache>
            </c:strRef>
          </c:tx>
          <c:spPr>
            <a:solidFill>
              <a:srgbClr val="7A81FF"/>
            </a:solidFill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9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B3-074B-8414-685A955834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25400">
            <a:solidFill>
              <a:schemeClr val="bg1"/>
            </a:solidFill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.68500000000000005"/>
        </c:scaling>
        <c:delete val="0"/>
        <c:axPos val="l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 b="0" i="0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r>
                  <a:rPr lang="en-US" sz="1000" b="0" i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Staffing Time in Hours</a:t>
                </a:r>
                <a:r>
                  <a:rPr lang="en-US" sz="1000" b="0" i="0" baseline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 per Project</a:t>
                </a:r>
                <a:endParaRPr lang="en-US" sz="1000" b="0" i="0" dirty="0">
                  <a:solidFill>
                    <a:schemeClr val="bg1"/>
                  </a:solidFill>
                  <a:latin typeface="Bandeins Strange Variable Light Regular" pitchFamily="2" charset="0"/>
                </a:endParaRPr>
              </a:p>
            </c:rich>
          </c:tx>
          <c:overlay val="0"/>
        </c:title>
        <c:numFmt formatCode="#,##0.0%" sourceLinked="0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74511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800" smtId="4294967295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>
              <a:solidFill>
                <a:srgbClr val="2875DD"/>
              </a:solidFill>
            </a:ln>
          </c:spPr>
          <c:invertIfNegative val="0"/>
          <c:dLbls>
            <c:dLbl>
              <c:idx val="0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3FB-C643-932B-56124151E5CB}"/>
                </c:ext>
              </c:extLst>
            </c:dLbl>
            <c:dLbl>
              <c:idx val="1"/>
              <c:layout>
                <c:manualLayout>
                  <c:x val="-3.6992012957998255E-2"/>
                  <c:y val="-5.8208333333333279E-2"/>
                </c:manualLayout>
              </c:layout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3FB-C643-932B-56124151E5CB}"/>
                </c:ext>
              </c:extLst>
            </c:dLbl>
            <c:dLbl>
              <c:idx val="2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F3FB-C643-932B-56124151E5CB}"/>
                </c:ext>
              </c:extLst>
            </c:dLbl>
            <c:dLbl>
              <c:idx val="3"/>
              <c:layout>
                <c:manualLayout>
                  <c:x val="-2.6351932529043789E-2"/>
                  <c:y val="4.0817007797270953E-2"/>
                </c:manualLayout>
              </c:layout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3FB-C643-932B-56124151E5CB}"/>
                </c:ext>
              </c:extLst>
            </c:dLbl>
            <c:dLbl>
              <c:idx val="4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F3FB-C643-932B-56124151E5CB}"/>
                </c:ext>
              </c:extLst>
            </c:dLbl>
            <c:dLbl>
              <c:idx val="5"/>
              <c:layout>
                <c:manualLayout>
                  <c:x val="-2.6351932529043876E-2"/>
                  <c:y val="5.3195175438596434E-2"/>
                </c:manualLayout>
              </c:layout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3FB-C643-932B-56124151E5CB}"/>
                </c:ext>
              </c:extLst>
            </c:dLbl>
            <c:dLbl>
              <c:idx val="6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F3FB-C643-932B-56124151E5CB}"/>
                </c:ext>
              </c:extLst>
            </c:dLbl>
            <c:dLbl>
              <c:idx val="7"/>
              <c:layout>
                <c:manualLayout>
                  <c:x val="6.7505399165921952E-3"/>
                  <c:y val="-3.6546539961013702E-2"/>
                </c:manualLayout>
              </c:layout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3FB-C643-932B-56124151E5CB}"/>
                </c:ext>
              </c:extLst>
            </c:dLbl>
            <c:dLbl>
              <c:idx val="8"/>
              <c:layout>
                <c:manualLayout>
                  <c:x val="-9.8006963062257976E-3"/>
                  <c:y val="-7.9870126705653133E-2"/>
                </c:manualLayout>
              </c:layout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3FB-C643-932B-56124151E5CB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68.9%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F3FB-C643-932B-56124151E5C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0.70599999999999996</c:v>
                </c:pt>
                <c:pt idx="1">
                  <c:v>0.70399999999999996</c:v>
                </c:pt>
                <c:pt idx="2">
                  <c:v>0.71499999999999997</c:v>
                </c:pt>
                <c:pt idx="3">
                  <c:v>0.69699999999999995</c:v>
                </c:pt>
                <c:pt idx="4">
                  <c:v>0.71699999999999997</c:v>
                </c:pt>
                <c:pt idx="5">
                  <c:v>0.71399999999999997</c:v>
                </c:pt>
                <c:pt idx="6">
                  <c:v>0.73199999999999998</c:v>
                </c:pt>
                <c:pt idx="7">
                  <c:v>0.70699999999999996</c:v>
                </c:pt>
                <c:pt idx="8">
                  <c:v>0.69299999999999995</c:v>
                </c:pt>
                <c:pt idx="9">
                  <c:v>0.68899999999999995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3FB-C643-932B-56124151E5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25400">
            <a:solidFill>
              <a:srgbClr val="000000"/>
            </a:solidFill>
          </a:ln>
        </c:sp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.68500000000000005"/>
        </c:scaling>
        <c:delete val="0"/>
        <c:axPos val="l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Employable billable utilization</a:t>
                </a:r>
              </a:p>
            </c:rich>
          </c:tx>
          <c:overlay val="0"/>
        </c:title>
        <c:numFmt formatCode="#,##0.0%" sourceLinked="0"/>
        <c:majorTickMark val="none"/>
        <c:minorTickMark val="none"/>
        <c:tickLblPos val="low"/>
        <c:spPr>
          <a:ln>
            <a:noFill/>
          </a:ln>
        </c:spPr>
        <c:crossAx val="674511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800" smtId="4294967295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1"/>
            </a:solidFill>
            <a:ln w="57150">
              <a:noFill/>
            </a:ln>
          </c:spPr>
          <c:invertIfNegative val="0"/>
          <c:dLbls>
            <c:dLbl>
              <c:idx val="10"/>
              <c:tx>
                <c:rich>
                  <a:bodyPr/>
                  <a:lstStyle/>
                  <a:p>
                    <a:pPr>
                      <a:defRPr sz="1050" b="0" i="0" smtId="4294967295">
                        <a:solidFill>
                          <a:schemeClr val="bg1"/>
                        </a:solidFill>
                        <a:latin typeface="Bandeins Strange Variable Regular" pitchFamily="2" charset="0"/>
                      </a:defRPr>
                    </a:pPr>
                    <a:r>
                      <a:rPr lang="en-US" sz="1050" b="0" i="0">
                        <a:solidFill>
                          <a:schemeClr val="bg1"/>
                        </a:solidFill>
                        <a:latin typeface="Bandeins Strange Variable Regular" pitchFamily="2" charset="0"/>
                      </a:rPr>
                      <a:t>68.9%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400A-314E-819E-847007B3C9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 b="0" i="0" smtId="4294967295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0.70599999999999996</c:v>
                </c:pt>
                <c:pt idx="1">
                  <c:v>0.70399999999999996</c:v>
                </c:pt>
                <c:pt idx="2">
                  <c:v>0.71499999999999997</c:v>
                </c:pt>
                <c:pt idx="3">
                  <c:v>0.69699999999999995</c:v>
                </c:pt>
                <c:pt idx="4">
                  <c:v>0.71699999999999997</c:v>
                </c:pt>
                <c:pt idx="5">
                  <c:v>0.71399999999999997</c:v>
                </c:pt>
                <c:pt idx="6">
                  <c:v>0.73199999999999998</c:v>
                </c:pt>
                <c:pt idx="7">
                  <c:v>0.70699999999999996</c:v>
                </c:pt>
                <c:pt idx="8">
                  <c:v>0.69299999999999995</c:v>
                </c:pt>
                <c:pt idx="9">
                  <c:v>0.68899999999999995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00A-314E-819E-847007B3C9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25400">
            <a:solidFill>
              <a:schemeClr val="bg1"/>
            </a:solidFill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.68500000000000005"/>
        </c:scaling>
        <c:delete val="0"/>
        <c:axPos val="l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 b="0" i="0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r>
                  <a:rPr lang="en-US" sz="1000" b="0" i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Employable billable utilization</a:t>
                </a:r>
              </a:p>
            </c:rich>
          </c:tx>
          <c:overlay val="0"/>
        </c:title>
        <c:numFmt formatCode="#,##0.0%" sourceLinked="0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74511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800" smtId="4294967295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1"/>
            </a:solidFill>
            <a:ln w="57150"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 b="0" i="0" smtId="4294967295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2.8</c:v>
                </c:pt>
                <c:pt idx="1">
                  <c:v>2.9</c:v>
                </c:pt>
                <c:pt idx="2">
                  <c:v>3.1</c:v>
                </c:pt>
                <c:pt idx="3">
                  <c:v>3.3</c:v>
                </c:pt>
                <c:pt idx="4">
                  <c:v>3.6</c:v>
                </c:pt>
                <c:pt idx="5">
                  <c:v>5</c:v>
                </c:pt>
                <c:pt idx="6">
                  <c:v>4.7</c:v>
                </c:pt>
                <c:pt idx="7">
                  <c:v>4.4000000000000004</c:v>
                </c:pt>
                <c:pt idx="8">
                  <c:v>4.7</c:v>
                </c:pt>
                <c:pt idx="9">
                  <c:v>4.5999999999999996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9F-9C46-B1BF-99A25DCFC2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25400">
            <a:solidFill>
              <a:schemeClr val="bg1"/>
            </a:solidFill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.68500000000000005"/>
        </c:scaling>
        <c:delete val="0"/>
        <c:axPos val="l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 b="0" i="0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r>
                  <a:rPr lang="en-US" sz="1000" b="0" i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Staffing Time in Hours</a:t>
                </a:r>
                <a:r>
                  <a:rPr lang="en-US" sz="1000" b="0" i="0" baseline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 per Project</a:t>
                </a:r>
                <a:endParaRPr lang="en-US" sz="1000" b="0" i="0" dirty="0">
                  <a:solidFill>
                    <a:schemeClr val="bg1"/>
                  </a:solidFill>
                  <a:latin typeface="Bandeins Strange Variable Light Regular" pitchFamily="2" charset="0"/>
                </a:endParaRPr>
              </a:p>
            </c:rich>
          </c:tx>
          <c:overlay val="0"/>
        </c:title>
        <c:numFmt formatCode="#,##0.0%" sourceLinked="0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74511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800" smtId="4294967295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1"/>
            </a:solidFill>
            <a:ln w="57150"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 b="0" i="0" smtId="4294967295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2.8</c:v>
                </c:pt>
                <c:pt idx="1">
                  <c:v>2.9</c:v>
                </c:pt>
                <c:pt idx="2">
                  <c:v>3.1</c:v>
                </c:pt>
                <c:pt idx="3">
                  <c:v>3.3</c:v>
                </c:pt>
                <c:pt idx="4">
                  <c:v>3.6</c:v>
                </c:pt>
                <c:pt idx="5">
                  <c:v>5</c:v>
                </c:pt>
                <c:pt idx="6">
                  <c:v>4.7</c:v>
                </c:pt>
                <c:pt idx="7">
                  <c:v>4.4000000000000004</c:v>
                </c:pt>
                <c:pt idx="8">
                  <c:v>4.7</c:v>
                </c:pt>
                <c:pt idx="9">
                  <c:v>4.5999999999999996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9F-9C46-B1BF-99A25DCFC2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25400">
            <a:solidFill>
              <a:schemeClr val="bg1"/>
            </a:solidFill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.68500000000000005"/>
        </c:scaling>
        <c:delete val="0"/>
        <c:axPos val="l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 b="0" i="0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r>
                  <a:rPr lang="en-US" sz="1000" b="0" i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Staffing Time in Hours</a:t>
                </a:r>
                <a:r>
                  <a:rPr lang="en-US" sz="1000" b="0" i="0" baseline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 per Project</a:t>
                </a:r>
                <a:endParaRPr lang="en-US" sz="1000" b="0" i="0" dirty="0">
                  <a:solidFill>
                    <a:schemeClr val="bg1"/>
                  </a:solidFill>
                  <a:latin typeface="Bandeins Strange Variable Light Regular" pitchFamily="2" charset="0"/>
                </a:endParaRPr>
              </a:p>
            </c:rich>
          </c:tx>
          <c:overlay val="0"/>
        </c:title>
        <c:numFmt formatCode="#,##0.0%" sourceLinked="0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74511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800" smtId="4294967295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1"/>
            </a:solidFill>
            <a:ln w="57150"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 b="0" i="0" smtId="4294967295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2.8</c:v>
                </c:pt>
                <c:pt idx="1">
                  <c:v>2.9</c:v>
                </c:pt>
                <c:pt idx="2">
                  <c:v>3.1</c:v>
                </c:pt>
                <c:pt idx="3">
                  <c:v>3.3</c:v>
                </c:pt>
                <c:pt idx="4">
                  <c:v>3.6</c:v>
                </c:pt>
                <c:pt idx="5">
                  <c:v>5</c:v>
                </c:pt>
                <c:pt idx="6">
                  <c:v>4.7</c:v>
                </c:pt>
                <c:pt idx="7">
                  <c:v>4.4000000000000004</c:v>
                </c:pt>
                <c:pt idx="8">
                  <c:v>4.7</c:v>
                </c:pt>
                <c:pt idx="9">
                  <c:v>0.91999999999999993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E4-4045-8FF2-22A214AAF9C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9" formatCode="0.00">
                  <c:v>2.9899999999999998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E4-4045-8FF2-22A214AAF9C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Partner</c:v>
                </c:pt>
              </c:strCache>
            </c:strRef>
          </c:tx>
          <c:spPr>
            <a:solidFill>
              <a:srgbClr val="7A81FF"/>
            </a:solidFill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9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E4-4045-8FF2-22A214AAF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25400">
            <a:solidFill>
              <a:schemeClr val="bg1"/>
            </a:solidFill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.68500000000000005"/>
        </c:scaling>
        <c:delete val="0"/>
        <c:axPos val="l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 b="0" i="0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r>
                  <a:rPr lang="en-US" sz="1000" b="0" i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Staffing Time in Hours</a:t>
                </a:r>
                <a:r>
                  <a:rPr lang="en-US" sz="1000" b="0" i="0" baseline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 per Project</a:t>
                </a:r>
                <a:endParaRPr lang="en-US" sz="1000" b="0" i="0" dirty="0">
                  <a:solidFill>
                    <a:schemeClr val="bg1"/>
                  </a:solidFill>
                  <a:latin typeface="Bandeins Strange Variable Light Regular" pitchFamily="2" charset="0"/>
                </a:endParaRPr>
              </a:p>
            </c:rich>
          </c:tx>
          <c:overlay val="0"/>
        </c:title>
        <c:numFmt formatCode="#,##0.0%" sourceLinked="0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74511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800" smtId="4294967295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1"/>
            </a:solidFill>
            <a:ln w="57150"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 b="0" i="0" smtId="4294967295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2.8</c:v>
                </c:pt>
                <c:pt idx="1">
                  <c:v>2.9</c:v>
                </c:pt>
                <c:pt idx="2">
                  <c:v>3.1</c:v>
                </c:pt>
                <c:pt idx="3">
                  <c:v>3.3</c:v>
                </c:pt>
                <c:pt idx="4">
                  <c:v>3.6</c:v>
                </c:pt>
                <c:pt idx="5">
                  <c:v>5</c:v>
                </c:pt>
                <c:pt idx="6">
                  <c:v>4.7</c:v>
                </c:pt>
                <c:pt idx="7">
                  <c:v>4.4000000000000004</c:v>
                </c:pt>
                <c:pt idx="8">
                  <c:v>4.7</c:v>
                </c:pt>
                <c:pt idx="9">
                  <c:v>4.5999999999999996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9F-9C46-B1BF-99A25DCFC2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25400">
            <a:solidFill>
              <a:schemeClr val="bg1"/>
            </a:solidFill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.68500000000000005"/>
        </c:scaling>
        <c:delete val="0"/>
        <c:axPos val="l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 b="0" i="0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r>
                  <a:rPr lang="en-US" sz="1000" b="0" i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Staffing Time in Hours</a:t>
                </a:r>
                <a:r>
                  <a:rPr lang="en-US" sz="1000" b="0" i="0" baseline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 per Project</a:t>
                </a:r>
                <a:endParaRPr lang="en-US" sz="1000" b="0" i="0" dirty="0">
                  <a:solidFill>
                    <a:schemeClr val="bg1"/>
                  </a:solidFill>
                  <a:latin typeface="Bandeins Strange Variable Light Regular" pitchFamily="2" charset="0"/>
                </a:endParaRPr>
              </a:p>
            </c:rich>
          </c:tx>
          <c:overlay val="0"/>
        </c:title>
        <c:numFmt formatCode="#,##0.0%" sourceLinked="0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74511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800" smtId="4294967295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1"/>
            </a:solidFill>
            <a:ln w="57150"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 b="0" i="0" smtId="4294967295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2.8</c:v>
                </c:pt>
                <c:pt idx="1">
                  <c:v>2.9</c:v>
                </c:pt>
                <c:pt idx="2">
                  <c:v>3.1</c:v>
                </c:pt>
                <c:pt idx="3">
                  <c:v>3.3</c:v>
                </c:pt>
                <c:pt idx="4">
                  <c:v>3.6</c:v>
                </c:pt>
                <c:pt idx="5">
                  <c:v>5</c:v>
                </c:pt>
                <c:pt idx="6">
                  <c:v>4.7</c:v>
                </c:pt>
                <c:pt idx="7">
                  <c:v>4.4000000000000004</c:v>
                </c:pt>
                <c:pt idx="8">
                  <c:v>4.7</c:v>
                </c:pt>
                <c:pt idx="9">
                  <c:v>0.91999999999999993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E4-4045-8FF2-22A214AAF9C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rgbClr val="98B2FD"/>
            </a:solidFill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9" formatCode="0.00">
                  <c:v>2.9899999999999998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E4-4045-8FF2-22A214AAF9C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Partner</c:v>
                </c:pt>
              </c:strCache>
            </c:strRef>
          </c:tx>
          <c:spPr>
            <a:solidFill>
              <a:srgbClr val="7A81FF"/>
            </a:solidFill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9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E4-4045-8FF2-22A214AAF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25400">
            <a:solidFill>
              <a:schemeClr val="bg1"/>
            </a:solidFill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.68500000000000005"/>
        </c:scaling>
        <c:delete val="0"/>
        <c:axPos val="l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 b="0" i="0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r>
                  <a:rPr lang="en-US" sz="1000" b="0" i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Staffing Time in Hours</a:t>
                </a:r>
                <a:r>
                  <a:rPr lang="en-US" sz="1000" b="0" i="0" baseline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 per Project</a:t>
                </a:r>
                <a:endParaRPr lang="en-US" sz="1000" b="0" i="0" dirty="0">
                  <a:solidFill>
                    <a:schemeClr val="bg1"/>
                  </a:solidFill>
                  <a:latin typeface="Bandeins Strange Variable Light Regular" pitchFamily="2" charset="0"/>
                </a:endParaRPr>
              </a:p>
            </c:rich>
          </c:tx>
          <c:overlay val="0"/>
        </c:title>
        <c:numFmt formatCode="#,##0.0%" sourceLinked="0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74511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800" smtId="4294967295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1"/>
            </a:solidFill>
            <a:ln w="57150"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 b="0" i="0" smtId="4294967295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2.8</c:v>
                </c:pt>
                <c:pt idx="1">
                  <c:v>2.9</c:v>
                </c:pt>
                <c:pt idx="2">
                  <c:v>3.1</c:v>
                </c:pt>
                <c:pt idx="3">
                  <c:v>3.3</c:v>
                </c:pt>
                <c:pt idx="4">
                  <c:v>3.6</c:v>
                </c:pt>
                <c:pt idx="5">
                  <c:v>5</c:v>
                </c:pt>
                <c:pt idx="6">
                  <c:v>4.7</c:v>
                </c:pt>
                <c:pt idx="7">
                  <c:v>4.4000000000000004</c:v>
                </c:pt>
                <c:pt idx="8">
                  <c:v>4.7</c:v>
                </c:pt>
                <c:pt idx="9">
                  <c:v>4.5999999999999996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9F-9C46-B1BF-99A25DCFC2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25400">
            <a:solidFill>
              <a:schemeClr val="bg1"/>
            </a:solidFill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.68500000000000005"/>
        </c:scaling>
        <c:delete val="0"/>
        <c:axPos val="l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 b="0" i="0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r>
                  <a:rPr lang="en-US" sz="1000" b="0" i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Staffing Time in Hours</a:t>
                </a:r>
                <a:r>
                  <a:rPr lang="en-US" sz="1000" b="0" i="0" baseline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 per Project</a:t>
                </a:r>
                <a:endParaRPr lang="en-US" sz="1000" b="0" i="0" dirty="0">
                  <a:solidFill>
                    <a:schemeClr val="bg1"/>
                  </a:solidFill>
                  <a:latin typeface="Bandeins Strange Variable Light Regular" pitchFamily="2" charset="0"/>
                </a:endParaRPr>
              </a:p>
            </c:rich>
          </c:tx>
          <c:overlay val="0"/>
        </c:title>
        <c:numFmt formatCode="#,##0.0%" sourceLinked="0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74511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800" smtId="4294967295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1"/>
            </a:solidFill>
            <a:ln w="57150">
              <a:noFill/>
            </a:ln>
          </c:spPr>
          <c:invertIfNegative val="0"/>
          <c:dPt>
            <c:idx val="9"/>
            <c:invertIfNegative val="0"/>
            <c:bubble3D val="0"/>
            <c:spPr>
              <a:solidFill>
                <a:srgbClr val="CAE6FA"/>
              </a:solidFill>
              <a:ln w="57150">
                <a:noFill/>
              </a:ln>
            </c:spPr>
            <c:extLst>
              <c:ext xmlns:c16="http://schemas.microsoft.com/office/drawing/2014/chart" uri="{C3380CC4-5D6E-409C-BE32-E72D297353CC}">
                <c16:uniqueId val="{00000000-1B7E-D34A-BBD0-01985F0408C2}"/>
              </c:ext>
            </c:extLst>
          </c:dPt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2.8</c:v>
                </c:pt>
                <c:pt idx="1">
                  <c:v>2.9</c:v>
                </c:pt>
                <c:pt idx="2">
                  <c:v>3.1</c:v>
                </c:pt>
                <c:pt idx="3">
                  <c:v>3.3</c:v>
                </c:pt>
                <c:pt idx="4">
                  <c:v>3.6</c:v>
                </c:pt>
                <c:pt idx="5">
                  <c:v>5</c:v>
                </c:pt>
                <c:pt idx="6">
                  <c:v>4.7</c:v>
                </c:pt>
                <c:pt idx="7">
                  <c:v>4.4000000000000004</c:v>
                </c:pt>
                <c:pt idx="8">
                  <c:v>4.7</c:v>
                </c:pt>
                <c:pt idx="9">
                  <c:v>0.91999999999999993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E4-4045-8FF2-22A214AAF9C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rgbClr val="98B2FD"/>
            </a:solidFill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9" formatCode="0.00">
                  <c:v>2.9899999999999998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E4-4045-8FF2-22A214AAF9C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Partner</c:v>
                </c:pt>
              </c:strCache>
            </c:strRef>
          </c:tx>
          <c:spPr>
            <a:solidFill>
              <a:srgbClr val="7A81FF"/>
            </a:solidFill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9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E4-4045-8FF2-22A214AAF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25400">
            <a:solidFill>
              <a:schemeClr val="bg1"/>
            </a:solidFill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.68500000000000005"/>
        </c:scaling>
        <c:delete val="0"/>
        <c:axPos val="l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 b="0" i="0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r>
                  <a:rPr lang="en-US" sz="1000" b="0" i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Staffing Time in Hours</a:t>
                </a:r>
                <a:r>
                  <a:rPr lang="en-US" sz="1000" b="0" i="0" baseline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 per Project</a:t>
                </a:r>
                <a:endParaRPr lang="en-US" sz="1000" b="0" i="0" dirty="0">
                  <a:solidFill>
                    <a:schemeClr val="bg1"/>
                  </a:solidFill>
                  <a:latin typeface="Bandeins Strange Variable Light Regular" pitchFamily="2" charset="0"/>
                </a:endParaRPr>
              </a:p>
            </c:rich>
          </c:tx>
          <c:overlay val="0"/>
        </c:title>
        <c:numFmt formatCode="#,##0.0%" sourceLinked="0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74511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800" smtId="4294967295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1"/>
            </a:solidFill>
            <a:ln w="57150"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 b="0" i="0" smtId="4294967295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2.8</c:v>
                </c:pt>
                <c:pt idx="1">
                  <c:v>2.9</c:v>
                </c:pt>
                <c:pt idx="2">
                  <c:v>3.1</c:v>
                </c:pt>
                <c:pt idx="3">
                  <c:v>3.3</c:v>
                </c:pt>
                <c:pt idx="4">
                  <c:v>3.6</c:v>
                </c:pt>
                <c:pt idx="5">
                  <c:v>5</c:v>
                </c:pt>
                <c:pt idx="6">
                  <c:v>4.7</c:v>
                </c:pt>
                <c:pt idx="7">
                  <c:v>4.4000000000000004</c:v>
                </c:pt>
                <c:pt idx="8">
                  <c:v>4.7</c:v>
                </c:pt>
                <c:pt idx="9">
                  <c:v>4.5999999999999996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9F-9C46-B1BF-99A25DCFC2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25400">
            <a:solidFill>
              <a:schemeClr val="bg1"/>
            </a:solidFill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.68500000000000005"/>
        </c:scaling>
        <c:delete val="0"/>
        <c:axPos val="l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 b="0" i="0">
                    <a:solidFill>
                      <a:schemeClr val="bg1"/>
                    </a:solidFill>
                    <a:latin typeface="Bandeins Strange Variable Light Regular" pitchFamily="2" charset="0"/>
                  </a:defRPr>
                </a:pPr>
                <a:r>
                  <a:rPr lang="en-US" sz="1000" b="0" i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Staffing Time in Hours</a:t>
                </a:r>
                <a:r>
                  <a:rPr lang="en-US" sz="1000" b="0" i="0" baseline="0" dirty="0">
                    <a:solidFill>
                      <a:schemeClr val="bg1"/>
                    </a:solidFill>
                    <a:latin typeface="Bandeins Strange Variable Light Regular" pitchFamily="2" charset="0"/>
                  </a:rPr>
                  <a:t> per Project</a:t>
                </a:r>
                <a:endParaRPr lang="en-US" sz="1000" b="0" i="0" dirty="0">
                  <a:solidFill>
                    <a:schemeClr val="bg1"/>
                  </a:solidFill>
                  <a:latin typeface="Bandeins Strange Variable Light Regular" pitchFamily="2" charset="0"/>
                </a:endParaRPr>
              </a:p>
            </c:rich>
          </c:tx>
          <c:overlay val="0"/>
        </c:title>
        <c:numFmt formatCode="#,##0.0%" sourceLinked="0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 sz="1000" b="0" i="0" smtId="4294967295">
                <a:solidFill>
                  <a:schemeClr val="bg1"/>
                </a:solidFill>
                <a:latin typeface="Bandeins Strange Variable Light Regular" pitchFamily="2" charset="0"/>
              </a:defRPr>
            </a:pPr>
            <a:endParaRPr lang="en-US"/>
          </a:p>
        </c:txPr>
        <c:crossAx val="674511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800" smtId="4294967295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8C9A6-6EAC-9F4E-A292-B59A2070716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5A6A2-32A3-D34A-8354-A704E3643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26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992A2-DEEA-B921-BB44-D4ED24505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225ED-BD3F-2C5B-9550-C8F1EE7A8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47A445-05FD-B99F-397D-D03FA9CF5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Hey, we're Plana5 and we're reimagining project staffing in consulting firms, enabling rapid  and data driven decision making.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DB58A-90B1-7341-D23C-6F6B33DE4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2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under a minute, we finish staffing your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5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56846-075D-AEAE-E4CC-BFB958C71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C3386F-040D-AF89-E61E-223ADA5B1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C4EAB8-E602-E654-33BB-67117652E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find the best talent available…and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DDA39-1E69-F2EE-8D31-055D02234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28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ECA01-8A53-BA93-4233-73C1F59F9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574AEB-F3C4-4A54-48BD-926816A27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BA454-3268-559F-30EB-2392E12C6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Notify your team by service of your choice. But we don’t just match fast and smart. We provide you with a full HR solution…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3F2B8-B87D-2A21-8B88-60E2AA0A07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72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F4082-3E33-A433-689D-E2C4B0704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9EBE3-2070-56C4-CC86-731875ABF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989631-B6E0-E499-31DB-D79820254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Allowing you to review back on past projects, plan ahead…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generate..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E81AF-E0F5-4D11-9A21-9F9F7DD28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96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26FB8-1064-667D-B215-97D673BE4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32E676-3389-16A7-2B3F-150C96AF7A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B13239-F758-EAD3-B393-EF3863B38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AI summaries.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1E795-051E-4236-1427-979AE66832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71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189D1-93C4-2F37-A6C5-CDCA523D2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34E38-4D21-8D13-8A6F-86750D6FEE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72F0AA-4053-3700-CD3B-0392AF0E53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And, offer you a personal assistant connected to your data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95E89-F23D-6330-010E-99D385A2E9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84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1010E-C249-8B7E-8509-1D4E76C83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2D893-9832-A428-6997-69C0330B3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5C133C-7402-0320-A89E-6E7512941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finish development we’re looking to raise €20,000 for the next two months, and then pilot test with 10 companies…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F18B2-11A5-5D36-92D0-F3EC1B1FD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13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D88E6-3116-37DA-D1A2-3C43E3CC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4E0F57-F5E7-0973-1892-51B7F8E04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45A382-4831-9F18-A6D2-39320A648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a price of 500€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plan to use those </a:t>
            </a:r>
            <a:r>
              <a:rPr lang="en-US" dirty="0" err="1"/>
              <a:t>procees</a:t>
            </a:r>
            <a:r>
              <a:rPr lang="en-US" dirty="0"/>
              <a:t> to </a:t>
            </a:r>
            <a:r>
              <a:rPr lang="en-US" dirty="0" err="1"/>
              <a:t>pursure</a:t>
            </a:r>
            <a:r>
              <a:rPr lang="en-US" dirty="0"/>
              <a:t> aggressive market expansion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E2607-E84E-ED5C-8C92-EC43FD107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89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DD349-C3B6-DE41-5849-2B638F6C0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C3EA0B-F8E5-A050-19B0-9B91882BD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EDFCE-7B9D-97D4-509D-BACBBC7CB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Unlocking almost 30,000€ at an average of 100 projects a month and 260 hours saved up, we can offer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6AF81-194B-BEC1-0E29-67B576AB7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07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5C515-BCB3-861A-11C6-6511BF939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34BBF-31E0-708D-1E5A-1421B71B6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9BDD7A-CA1E-07B3-0D85-4C2DD5388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medium enterprise solution for just 15,000€, and for the many companies that go way beyond, unlimited access and unlimited co pilot usage for just 50,000€.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C941C-10AA-6FDF-99A8-FFF260A5D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20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past 10 years, staffing time per project has risen 64%. From 2.8 hours to 4.6 today. What happened? remote work and increasingly complex approval layers.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73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2E0EA-0887-5D0F-AEB4-490E90334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6F8C3-8A61-219B-4F61-5EE950A0D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013082-DF37-3D9C-AFDB-AC1551635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decide to invest, together, we can break even with just 1 client, or 2 clients maximum.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67D29-22CA-CDC2-A986-598D366266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66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D62D7-4C64-E220-C223-B7565B225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CF70CA-EC20-EA4B-C90D-F35BD0B5DB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726D96-8C71-2B32-F1E8-95859C025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BBEE8-5164-9718-5779-B0BF9C8BA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70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3BE19-0E18-FE23-2B86-24F5144AE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A63888-4D7C-EBE5-630B-EB0FF97F06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374A3C-EDF7-C077-53F4-FA7507CED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Unlocking almost 30,000€ at an average of 100 projects a month and 260 hours saved up, we can offer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8A3D4-4F14-5385-9DBA-0BB28696B4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104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Hey, I’m Benji — and we’re reimagining how consulting firms staff projects. It’s fast-paced work. But staffing? It’s still slow. Manual, And increasingly painful, we're here to make staffing decision radically faster.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9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1E31B-1DAF-721A-55DF-D9BD3542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36ED4-B480-C9A2-F376-45124EDAF1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F35BC1-26BF-E065-7571-0318799E7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the last decade, utilization has become more and more volatile, ever since 2021 we've seen a sharp and steady drop caused by hybrid work and team fragmentation.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E29B5-F689-BE40-D9BF-7855F3127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7D70-43D9-E94F-846D-DD82B312DF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71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those 4.6 hours aren’t just free. Let’s break them down.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b="0" dirty="0"/>
            </a:br>
            <a:br>
              <a:rPr lang="en-US" b="0" dirty="0"/>
            </a:br>
            <a:r>
              <a:rPr lang="en-US" b="0" dirty="0"/>
              <a:t>Partner €240,000 ~ €80/hour</a:t>
            </a:r>
            <a:br>
              <a:rPr lang="en-US" b="0" dirty="0"/>
            </a:br>
            <a:r>
              <a:rPr lang="en-US" b="0" dirty="0"/>
              <a:t>Project Lead €145,000 ~ €48/hour</a:t>
            </a:r>
            <a:br>
              <a:rPr lang="en-US" b="0" dirty="0"/>
            </a:br>
            <a:r>
              <a:rPr lang="en-US" b="0" dirty="0"/>
              <a:t>Consultant €80,000 ~ €27/hour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76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partner level, the time spent on project management is worth around €233 in salary.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Around 20% is spent by the partner</a:t>
            </a:r>
            <a:br>
              <a:rPr lang="en-US" dirty="0"/>
            </a:br>
            <a:br>
              <a:rPr lang="en-US" dirty="0"/>
            </a:br>
            <a:r>
              <a:rPr lang="en-US" b="1" dirty="0" err="1"/>
              <a:t>RoleBase</a:t>
            </a:r>
            <a:r>
              <a:rPr lang="en-US" b="1" dirty="0"/>
              <a:t> Salary Range (USD)Average Base Salary (USD)</a:t>
            </a:r>
            <a:br>
              <a:rPr lang="en-US" b="1" dirty="0"/>
            </a:br>
            <a:r>
              <a:rPr lang="en-US" b="1" dirty="0"/>
              <a:t>Partner </a:t>
            </a:r>
            <a:r>
              <a:rPr lang="en-US" dirty="0"/>
              <a:t>~$240,000</a:t>
            </a:r>
            <a:br>
              <a:rPr lang="en-US" dirty="0"/>
            </a:br>
            <a:r>
              <a:rPr lang="en-US" b="1" dirty="0"/>
              <a:t>Project Lead </a:t>
            </a:r>
            <a:r>
              <a:rPr lang="en-US" dirty="0"/>
              <a:t> ~$145,000</a:t>
            </a:r>
          </a:p>
          <a:p>
            <a:r>
              <a:rPr lang="en-US" b="1" dirty="0"/>
              <a:t>Consultant</a:t>
            </a:r>
            <a:r>
              <a:rPr lang="en-US" dirty="0"/>
              <a:t> ~$80,000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24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leads scout for employees, check availability and try to find the right fit... Manually–costing us €222.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49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team of consultants sits at just €37.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4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Altogether this decision matrix costs us around </a:t>
            </a:r>
            <a:r>
              <a:rPr lang="en-US" b="1" dirty="0"/>
              <a:t>€491, and t</a:t>
            </a:r>
            <a:r>
              <a:rPr lang="en-US" dirty="0"/>
              <a:t>hat’s per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2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what if we could cut that down to €207? — by doing all the searching, shortlisting, and notifying… in one minute?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Saving us 284€.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41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22BEF-4803-0DB8-F453-111ABC359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723326-03A0-5CAF-7CAE-38161E30F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4A823-89BA-CA9F-BEBE-111DCACC8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how that works….(wait) Just upload your project brief — that’s it.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Our Plana5 matching algorithm analyzes your needs, checks availability, matches the best people.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8E26E-3C3C-B211-910E-726843A6E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A6A2-32A3-D34A-8354-A704E3643F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78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2258A-4336-D5F0-9405-C3A05BFA3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FFE45-4A5D-B3AF-5D2D-B49CCEC1C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2640F-E12A-8212-A35A-EE67277F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658C-AB12-E04C-8BBB-79D0F0C7572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98DAC-6727-24E0-7084-23453402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1CFA7-F8BD-C285-2EBE-CCB5B9DF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F3A55-928A-DE4D-91C0-20D86C1E7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12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4994C-3878-5835-DB50-1DE28887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BCB0C-15FD-9559-6331-935E398DB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522BB-3984-90D1-8240-5F80F9634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658C-AB12-E04C-8BBB-79D0F0C7572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E6B4D-B1BE-2998-10D4-E17DA5D9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756C1-F0FD-2785-23B2-B677BADDA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F3A55-928A-DE4D-91C0-20D86C1E7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29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76AB19-C1FC-6B7F-4B43-256D91B82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B2F30-C86F-B3A0-3394-870AD2B1F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62566-9D8D-3C76-4BB1-6F8763E88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658C-AB12-E04C-8BBB-79D0F0C7572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E622B-FD70-0C48-F6BC-C5C6BC15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21634-DA51-83F9-8E6A-6ADD2842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F3A55-928A-DE4D-91C0-20D86C1E7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69B78-47B2-1485-7226-476FB856E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75497-1D6A-A203-86F0-CBC0BEA46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291A7-09D4-6422-ABAB-8E158E959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658C-AB12-E04C-8BBB-79D0F0C7572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B7A7B-9C8F-30B5-13AB-5B46BFAA7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80CEC-989A-DD78-9E9A-4A8334D2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F3A55-928A-DE4D-91C0-20D86C1E7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7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AB77-E782-8AE1-9A67-FCD479630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E307A-3060-D0BE-329D-D7B5C2F64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24331-E746-7749-BC4E-C6BF5B5EC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658C-AB12-E04C-8BBB-79D0F0C7572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88348-E8DA-D9A7-9750-5E6DB31E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C7074-7DD1-A91A-1C50-6F2F1A982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F3A55-928A-DE4D-91C0-20D86C1E7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30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4C305-65A3-E8C2-84C8-063C40EC3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5EF7C-C28F-1E70-6C95-6860AC763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9CAB4-FE01-09F9-5E84-FE27EC867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57363-F894-4570-F411-1029C3D2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658C-AB12-E04C-8BBB-79D0F0C7572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A7BD4-D42D-6736-C9E7-DBE2C11FD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65D88-1CA0-7609-32F0-6FDE59E3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F3A55-928A-DE4D-91C0-20D86C1E7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82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F8468-EA8F-4D80-9650-E71002BE2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D7ECC-C44F-C1FE-3570-EEB485A5B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2F642-319A-50B7-DB21-F47A47D7A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5DC0ED-521F-95AC-CFFB-0D47B0DD85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6D771-E10D-4837-C08B-F7D95B25C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4FC10-365D-1E31-DEDB-2FCF83A7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658C-AB12-E04C-8BBB-79D0F0C7572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662C59-03EF-C7BE-8FCB-DD1A5630C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9271D3-E371-CA53-343E-B40039E48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F3A55-928A-DE4D-91C0-20D86C1E7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8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396D6-4413-D47C-0667-DB8C45CD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C969C-4C52-5DB5-CC8F-A1FFE068D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658C-AB12-E04C-8BBB-79D0F0C7572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DDDDD-AB3F-EB10-1BF9-361C67724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3E765-06F1-4D3A-C2DB-5BAE5AC12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F3A55-928A-DE4D-91C0-20D86C1E7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5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3A9DBF-806A-C372-36CB-2D242998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658C-AB12-E04C-8BBB-79D0F0C7572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86FA5-22DF-D820-554B-15751AD7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C9CC9-CA71-4B59-364C-ABF7957FF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F3A55-928A-DE4D-91C0-20D86C1E7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18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498B-5CD6-CE87-B8EA-F5761262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A5F6-7953-DE61-15C5-D87C2E5C9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544B56-EF1B-CC7D-93B7-F049B84F2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A2C43-1869-45BD-BC93-12E0F9B24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658C-AB12-E04C-8BBB-79D0F0C7572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FB941-8341-1C88-4728-5644F712F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D27B1-BE2A-2396-9778-480BECBF1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F3A55-928A-DE4D-91C0-20D86C1E7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99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53FC-88A4-4020-AC12-A803774D6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B6671E-A4A7-DAB1-C836-588AE429B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8B768-8F15-6346-0D18-BC584B174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E2AFF-E0BA-6905-CBCF-FD53E06F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658C-AB12-E04C-8BBB-79D0F0C7572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B14AD-CC62-2CAE-F435-98089CE2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A8C08-E401-1786-E59E-A23AF39ED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F3A55-928A-DE4D-91C0-20D86C1E7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6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3FEE1A-9BE3-A34F-C0FB-3D26B7BE5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7233A-A026-1CC6-F21D-6ACF1C736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28F44-5A61-8DD5-86BF-CA53AF5E98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E7658C-AB12-E04C-8BBB-79D0F0C7572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4090D-D9DF-EDB1-AAE4-FA3442431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EE849-DD3B-3974-09C6-FEE9D2EC1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AF3A55-928A-DE4D-91C0-20D86C1E7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03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microsoft.com/office/2007/relationships/hdphoto" Target="../media/hdphoto4.wdp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microsoft.com/office/2007/relationships/hdphoto" Target="../media/hdphoto3.wdp"/><Relationship Id="rId15" Type="http://schemas.openxmlformats.org/officeDocument/2006/relationships/image" Target="../media/image14.png"/><Relationship Id="rId10" Type="http://schemas.microsoft.com/office/2007/relationships/hdphoto" Target="../media/hdphoto2.wdp"/><Relationship Id="rId19" Type="http://schemas.microsoft.com/office/2007/relationships/hdphoto" Target="../media/hdphoto5.wdp"/><Relationship Id="rId4" Type="http://schemas.openxmlformats.org/officeDocument/2006/relationships/image" Target="../media/image6.png"/><Relationship Id="rId9" Type="http://schemas.microsoft.com/office/2007/relationships/hdphoto" Target="../media/hdphoto1.wdp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8.gif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6" Type="http://schemas.microsoft.com/office/2007/relationships/hdphoto" Target="../media/hdphoto8.wdp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microsoft.com/office/2007/relationships/hdphoto" Target="../media/hdphoto6.wdp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microsoft.com/office/2007/relationships/hdphoto" Target="../media/hdphoto8.wdp"/><Relationship Id="rId5" Type="http://schemas.openxmlformats.org/officeDocument/2006/relationships/image" Target="../media/image6.png"/><Relationship Id="rId10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8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0" Type="http://schemas.openxmlformats.org/officeDocument/2006/relationships/image" Target="../media/image22.png"/><Relationship Id="rId4" Type="http://schemas.microsoft.com/office/2007/relationships/hdphoto" Target="../media/hdphoto6.wdp"/><Relationship Id="rId9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8.gif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openxmlformats.org/officeDocument/2006/relationships/image" Target="../media/image25.png"/><Relationship Id="rId5" Type="http://schemas.openxmlformats.org/officeDocument/2006/relationships/image" Target="../media/image7.png"/><Relationship Id="rId10" Type="http://schemas.openxmlformats.org/officeDocument/2006/relationships/image" Target="../media/image24.png"/><Relationship Id="rId4" Type="http://schemas.microsoft.com/office/2007/relationships/hdphoto" Target="../media/hdphoto6.wdp"/><Relationship Id="rId9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8.gif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openxmlformats.org/officeDocument/2006/relationships/image" Target="../media/image28.png"/><Relationship Id="rId5" Type="http://schemas.openxmlformats.org/officeDocument/2006/relationships/image" Target="../media/image7.png"/><Relationship Id="rId10" Type="http://schemas.openxmlformats.org/officeDocument/2006/relationships/image" Target="../media/image27.png"/><Relationship Id="rId4" Type="http://schemas.microsoft.com/office/2007/relationships/hdphoto" Target="../media/hdphoto6.wdp"/><Relationship Id="rId9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Relationship Id="rId9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Relationship Id="rId9" Type="http://schemas.microsoft.com/office/2007/relationships/hdphoto" Target="../media/hdphoto9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Relationship Id="rId9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Relationship Id="rId9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Relationship Id="rId9" Type="http://schemas.microsoft.com/office/2007/relationships/hdphoto" Target="../media/hdphoto9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8.gif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openxmlformats.org/officeDocument/2006/relationships/image" Target="../media/image31.png"/><Relationship Id="rId5" Type="http://schemas.openxmlformats.org/officeDocument/2006/relationships/image" Target="../media/image7.png"/><Relationship Id="rId15" Type="http://schemas.microsoft.com/office/2007/relationships/hdphoto" Target="../media/hdphoto10.wdp"/><Relationship Id="rId10" Type="http://schemas.openxmlformats.org/officeDocument/2006/relationships/image" Target="../media/image30.png"/><Relationship Id="rId4" Type="http://schemas.microsoft.com/office/2007/relationships/hdphoto" Target="../media/hdphoto6.wdp"/><Relationship Id="rId9" Type="http://schemas.microsoft.com/office/2007/relationships/hdphoto" Target="../media/hdphoto9.wdp"/><Relationship Id="rId1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Relationship Id="rId9" Type="http://schemas.microsoft.com/office/2007/relationships/hdphoto" Target="../media/hdphoto9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chart" Target="../charts/chart1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tista.com/statistics/1012842/employable-billable-utilization-professional-services-organizations-worldwide" TargetMode="External"/><Relationship Id="rId5" Type="http://schemas.openxmlformats.org/officeDocument/2006/relationships/slide" Target="slide25.xml"/><Relationship Id="rId4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4.xml"/><Relationship Id="rId5" Type="http://schemas.openxmlformats.org/officeDocument/2006/relationships/hyperlink" Target="http://www.statista.com/statistics/1012842/employable-billable-utilization-professional-services-organizations-worldwide" TargetMode="External"/><Relationship Id="rId4" Type="http://schemas.openxmlformats.org/officeDocument/2006/relationships/slide" Target="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chart" Target="../charts/char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chart" Target="../charts/char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D4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11F211-3829-4A81-F119-98F3790AC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8B08000-269B-F15F-90D6-D22A66F04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3534086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chemeClr val="bg1"/>
                </a:solidFill>
                <a:latin typeface="Bandeins Strange Variable Extended Full" pitchFamily="2" charset="0"/>
              </a:rPr>
              <a:t>Plana5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04E8A92-A098-25E7-5DC0-926A01BA5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8" y="4433275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Bandeins Strange Variable Regular" pitchFamily="2" charset="0"/>
              </a:rPr>
              <a:t>Enabling rapid decision making for project staffing.</a:t>
            </a:r>
          </a:p>
        </p:txBody>
      </p:sp>
      <p:pic>
        <p:nvPicPr>
          <p:cNvPr id="7" name="Picture 2" descr="Exxeta | Camunda">
            <a:extLst>
              <a:ext uri="{FF2B5EF4-FFF2-40B4-BE49-F238E27FC236}">
                <a16:creationId xmlns:a16="http://schemas.microsoft.com/office/drawing/2014/main" id="{6FD2C30A-FDA0-76F1-8624-8E71F0A4D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4" y="6275873"/>
            <a:ext cx="886230" cy="17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16A72147-DD53-679A-31B9-3C2C706C5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7" b="10123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47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5A774-1CBF-B369-BC70-D6196ACAE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Picture 1023">
            <a:extLst>
              <a:ext uri="{FF2B5EF4-FFF2-40B4-BE49-F238E27FC236}">
                <a16:creationId xmlns:a16="http://schemas.microsoft.com/office/drawing/2014/main" id="{98226DF2-DD5B-6DCB-EDD1-57B3F9C7D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92" y="0"/>
            <a:ext cx="12192000" cy="6858000"/>
          </a:xfrm>
          <a:prstGeom prst="rect">
            <a:avLst/>
          </a:prstGeom>
        </p:spPr>
      </p:pic>
      <p:sp>
        <p:nvSpPr>
          <p:cNvPr id="3" name="TextBox 2" hidden="1">
            <a:extLst>
              <a:ext uri="{FF2B5EF4-FFF2-40B4-BE49-F238E27FC236}">
                <a16:creationId xmlns:a16="http://schemas.microsoft.com/office/drawing/2014/main" id="{E84A162E-FD33-5AF3-4059-E8CD2D88D7D2}"/>
              </a:ext>
            </a:extLst>
          </p:cNvPr>
          <p:cNvSpPr txBox="1"/>
          <p:nvPr/>
        </p:nvSpPr>
        <p:spPr>
          <a:xfrm>
            <a:off x="670430" y="840182"/>
            <a:ext cx="4039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andeins Strange Variable Regular" pitchFamily="2" charset="0"/>
              </a:rPr>
              <a:t>Hello, Benji.</a:t>
            </a:r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A7AC0135-4FA1-5311-040F-EAF0B34FE9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 hidden="1">
            <a:extLst>
              <a:ext uri="{FF2B5EF4-FFF2-40B4-BE49-F238E27FC236}">
                <a16:creationId xmlns:a16="http://schemas.microsoft.com/office/drawing/2014/main" id="{07A33327-7946-5EEB-24F7-77975596CD00}"/>
              </a:ext>
            </a:extLst>
          </p:cNvPr>
          <p:cNvGrpSpPr/>
          <p:nvPr/>
        </p:nvGrpSpPr>
        <p:grpSpPr>
          <a:xfrm>
            <a:off x="12192000" y="5901285"/>
            <a:ext cx="1789475" cy="2245670"/>
            <a:chOff x="4907387" y="2493856"/>
            <a:chExt cx="1789475" cy="2245670"/>
          </a:xfrm>
        </p:grpSpPr>
        <p:pic>
          <p:nvPicPr>
            <p:cNvPr id="9" name="Picture 8" descr="A document with a black cover&#10;&#10;Description automatically generated">
              <a:extLst>
                <a:ext uri="{FF2B5EF4-FFF2-40B4-BE49-F238E27FC236}">
                  <a16:creationId xmlns:a16="http://schemas.microsoft.com/office/drawing/2014/main" id="{75893A9F-8CFA-B3F4-145D-FEBBAD338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746" b="92460" l="9409" r="89785">
                          <a14:foregroundMark x1="16129" y1="75992" x2="38441" y2="75992"/>
                          <a14:foregroundMark x1="38441" y1="75992" x2="79301" y2="73413"/>
                          <a14:foregroundMark x1="79301" y1="73413" x2="81452" y2="18254"/>
                          <a14:foregroundMark x1="81452" y1="18254" x2="54839" y2="11310"/>
                          <a14:foregroundMark x1="54839" y1="11310" x2="14516" y2="10119"/>
                          <a14:foregroundMark x1="46505" y1="36905" x2="39785" y2="53373"/>
                          <a14:foregroundMark x1="39785" y1="53373" x2="44624" y2="37897"/>
                          <a14:foregroundMark x1="44624" y1="37897" x2="30645" y2="26984"/>
                          <a14:foregroundMark x1="30645" y1="26984" x2="40591" y2="48810"/>
                          <a14:foregroundMark x1="40591" y1="48810" x2="56183" y2="37500"/>
                          <a14:foregroundMark x1="56183" y1="37500" x2="43817" y2="52183"/>
                          <a14:foregroundMark x1="43817" y1="52183" x2="66129" y2="32937"/>
                          <a14:foregroundMark x1="66129" y1="32937" x2="43011" y2="38294"/>
                          <a14:foregroundMark x1="43011" y1="38294" x2="42204" y2="38889"/>
                          <a14:foregroundMark x1="48387" y1="44444" x2="31720" y2="54365"/>
                          <a14:foregroundMark x1="31720" y1="54365" x2="59409" y2="53373"/>
                          <a14:foregroundMark x1="59409" y1="53373" x2="20430" y2="65873"/>
                          <a14:foregroundMark x1="20430" y1="65873" x2="23656" y2="49206"/>
                          <a14:foregroundMark x1="23656" y1="49206" x2="44355" y2="54960"/>
                          <a14:foregroundMark x1="44355" y1="54960" x2="65054" y2="51587"/>
                          <a14:foregroundMark x1="65054" y1="51587" x2="49462" y2="62500"/>
                          <a14:foregroundMark x1="49462" y1="62500" x2="40054" y2="65278"/>
                          <a14:foregroundMark x1="83333" y1="21627" x2="71237" y2="8929"/>
                          <a14:foregroundMark x1="71237" y1="8929" x2="20161" y2="9127"/>
                          <a14:foregroundMark x1="74194" y1="11111" x2="21237" y2="8730"/>
                          <a14:foregroundMark x1="85753" y1="22024" x2="82258" y2="7143"/>
                          <a14:foregroundMark x1="82258" y1="7143" x2="77419" y2="10714"/>
                          <a14:foregroundMark x1="86828" y1="11706" x2="87634" y2="11111"/>
                          <a14:foregroundMark x1="86290" y1="10913" x2="86559" y2="10317"/>
                          <a14:foregroundMark x1="86290" y1="10119" x2="68817" y2="8333"/>
                          <a14:foregroundMark x1="77151" y1="8532" x2="25000" y2="8135"/>
                          <a14:foregroundMark x1="25000" y1="8135" x2="48656" y2="6944"/>
                          <a14:foregroundMark x1="48656" y1="6944" x2="73387" y2="9524"/>
                          <a14:foregroundMark x1="73387" y1="9524" x2="29570" y2="9127"/>
                          <a14:foregroundMark x1="86559" y1="11310" x2="86290" y2="8333"/>
                          <a14:foregroundMark x1="84409" y1="9524" x2="84946" y2="7540"/>
                          <a14:foregroundMark x1="85484" y1="7738" x2="85215" y2="7341"/>
                          <a14:foregroundMark x1="54839" y1="7540" x2="12097" y2="7738"/>
                          <a14:foregroundMark x1="87634" y1="8730" x2="86290" y2="7937"/>
                          <a14:foregroundMark x1="27151" y1="89087" x2="68548" y2="92460"/>
                          <a14:foregroundMark x1="68548" y1="92460" x2="28763" y2="88889"/>
                          <a14:foregroundMark x1="86290" y1="7937" x2="86828" y2="7341"/>
                          <a14:foregroundMark x1="86290" y1="7937" x2="86828" y2="7540"/>
                          <a14:foregroundMark x1="88172" y1="7540" x2="86559" y2="8532"/>
                        </a14:backgroundRemoval>
                      </a14:imgEffect>
                    </a14:imgLayer>
                  </a14:imgProps>
                </a:ext>
              </a:extLst>
            </a:blip>
            <a:srcRect l="11535" t="6635" r="11229"/>
            <a:stretch/>
          </p:blipFill>
          <p:spPr>
            <a:xfrm>
              <a:off x="5495138" y="2771383"/>
              <a:ext cx="1201724" cy="1968143"/>
            </a:xfrm>
            <a:prstGeom prst="rect">
              <a:avLst/>
            </a:prstGeom>
          </p:spPr>
        </p:pic>
        <p:pic>
          <p:nvPicPr>
            <p:cNvPr id="1026" name="Picture 2" descr="Drag hand cursor icon white vector illustration | Premium Vector">
              <a:extLst>
                <a:ext uri="{FF2B5EF4-FFF2-40B4-BE49-F238E27FC236}">
                  <a16:creationId xmlns:a16="http://schemas.microsoft.com/office/drawing/2014/main" id="{8AB66121-1738-624C-DBA7-9A4AB001FC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3802" b="76358" l="23323" r="76518">
                          <a14:foregroundMark x1="26198" y1="41853" x2="24601" y2="49042"/>
                          <a14:foregroundMark x1="24601" y1="49042" x2="38019" y2="70128"/>
                          <a14:foregroundMark x1="38019" y1="70128" x2="43610" y2="74601"/>
                          <a14:foregroundMark x1="43610" y1="74601" x2="61821" y2="73802"/>
                          <a14:foregroundMark x1="61821" y1="73802" x2="67891" y2="70128"/>
                          <a14:foregroundMark x1="67891" y1="70128" x2="74760" y2="47923"/>
                          <a14:foregroundMark x1="74760" y1="47923" x2="72364" y2="40895"/>
                          <a14:foregroundMark x1="72364" y1="40895" x2="63259" y2="35304"/>
                          <a14:foregroundMark x1="38179" y1="76198" x2="46486" y2="76358"/>
                          <a14:foregroundMark x1="46486" y1="76358" x2="68530" y2="75399"/>
                          <a14:foregroundMark x1="23482" y1="45048" x2="23482" y2="47284"/>
                          <a14:foregroundMark x1="48562" y1="23802" x2="52875" y2="23962"/>
                          <a14:foregroundMark x1="34026" y1="33866" x2="33866" y2="39297"/>
                          <a14:foregroundMark x1="60224" y1="49042" x2="55911" y2="61182"/>
                          <a14:foregroundMark x1="55911" y1="61182" x2="65495" y2="61022"/>
                          <a14:foregroundMark x1="65495" y1="61022" x2="62780" y2="38179"/>
                          <a14:foregroundMark x1="62780" y1="38179" x2="51278" y2="37220"/>
                          <a14:foregroundMark x1="51278" y1="37220" x2="44409" y2="49042"/>
                          <a14:foregroundMark x1="44409" y1="49042" x2="51597" y2="46486"/>
                          <a14:foregroundMark x1="51597" y1="46486" x2="48243" y2="38978"/>
                          <a14:foregroundMark x1="48243" y1="38978" x2="42812" y2="50799"/>
                          <a14:foregroundMark x1="42812" y1="50799" x2="48562" y2="45527"/>
                          <a14:foregroundMark x1="48562" y1="45527" x2="44888" y2="37380"/>
                          <a14:foregroundMark x1="44888" y1="37380" x2="39617" y2="44728"/>
                          <a14:foregroundMark x1="39617" y1="44728" x2="41374" y2="51438"/>
                          <a14:foregroundMark x1="41374" y1="51438" x2="46645" y2="46645"/>
                          <a14:foregroundMark x1="46645" y1="46645" x2="45527" y2="35463"/>
                          <a14:foregroundMark x1="45527" y1="35463" x2="37859" y2="39617"/>
                          <a14:foregroundMark x1="37859" y1="39617" x2="35783" y2="51438"/>
                          <a14:foregroundMark x1="35783" y1="51438" x2="45367" y2="41853"/>
                          <a14:foregroundMark x1="45367" y1="41853" x2="35304" y2="47923"/>
                          <a14:foregroundMark x1="35304" y1="47923" x2="39776" y2="55431"/>
                          <a14:foregroundMark x1="39776" y1="55431" x2="50000" y2="50000"/>
                          <a14:foregroundMark x1="50000" y1="50000" x2="56869" y2="37859"/>
                          <a14:foregroundMark x1="56869" y1="37859" x2="51597" y2="50160"/>
                          <a14:foregroundMark x1="51597" y1="50160" x2="57188" y2="55591"/>
                          <a14:foregroundMark x1="57188" y1="55591" x2="63578" y2="47604"/>
                          <a14:foregroundMark x1="63578" y1="47604" x2="50639" y2="55112"/>
                          <a14:foregroundMark x1="50639" y1="55112" x2="48882" y2="65655"/>
                          <a14:foregroundMark x1="48882" y1="65655" x2="58466" y2="55911"/>
                          <a14:foregroundMark x1="58466" y1="55911" x2="53674" y2="49201"/>
                          <a14:foregroundMark x1="53674" y1="49201" x2="45048" y2="54313"/>
                          <a14:foregroundMark x1="45048" y1="54313" x2="44409" y2="56550"/>
                          <a14:foregroundMark x1="41693" y1="60064" x2="34026" y2="53035"/>
                          <a14:foregroundMark x1="34026" y1="53035" x2="30351" y2="45367"/>
                          <a14:foregroundMark x1="30351" y1="45367" x2="30192" y2="55112"/>
                          <a14:foregroundMark x1="30192" y1="55112" x2="42812" y2="67412"/>
                          <a14:foregroundMark x1="42812" y1="67412" x2="49840" y2="69489"/>
                          <a14:foregroundMark x1="49840" y1="69489" x2="58466" y2="68850"/>
                          <a14:foregroundMark x1="58466" y1="68850" x2="64058" y2="64537"/>
                          <a14:foregroundMark x1="64058" y1="64537" x2="59744" y2="58307"/>
                          <a14:foregroundMark x1="59744" y1="58307" x2="52077" y2="52236"/>
                          <a14:foregroundMark x1="52077" y1="52236" x2="52236" y2="44569"/>
                          <a14:foregroundMark x1="52236" y1="44569" x2="56070" y2="36581"/>
                          <a14:foregroundMark x1="56070" y1="36581" x2="58466" y2="34984"/>
                          <a14:foregroundMark x1="59585" y1="32588" x2="52077" y2="31470"/>
                          <a14:foregroundMark x1="52077" y1="31470" x2="45367" y2="33387"/>
                          <a14:foregroundMark x1="45367" y1="33387" x2="42013" y2="38498"/>
                          <a14:foregroundMark x1="38339" y1="33387" x2="39617" y2="40895"/>
                          <a14:foregroundMark x1="39617" y1="40895" x2="42013" y2="33387"/>
                          <a14:foregroundMark x1="42013" y1="33387" x2="37380" y2="36422"/>
                          <a14:foregroundMark x1="49361" y1="28594" x2="49042" y2="30192"/>
                          <a14:foregroundMark x1="76198" y1="37700" x2="76518" y2="54633"/>
                          <a14:foregroundMark x1="76518" y1="54633" x2="76518" y2="54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0" t="18571" r="17461" b="21169"/>
            <a:stretch/>
          </p:blipFill>
          <p:spPr bwMode="auto">
            <a:xfrm>
              <a:off x="4907387" y="2493856"/>
              <a:ext cx="587751" cy="555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" hidden="1">
            <a:extLst>
              <a:ext uri="{FF2B5EF4-FFF2-40B4-BE49-F238E27FC236}">
                <a16:creationId xmlns:a16="http://schemas.microsoft.com/office/drawing/2014/main" id="{2EA1DFCB-8271-8682-D258-D3C25F2F5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8" t="12633" r="26575" b="18788"/>
          <a:stretch/>
        </p:blipFill>
        <p:spPr bwMode="auto">
          <a:xfrm>
            <a:off x="4228420" y="1391641"/>
            <a:ext cx="3735159" cy="40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7C92965A-7585-B7DD-54F6-B7583DAB3C72}"/>
              </a:ext>
            </a:extLst>
          </p:cNvPr>
          <p:cNvSpPr txBox="1"/>
          <p:nvPr/>
        </p:nvSpPr>
        <p:spPr>
          <a:xfrm>
            <a:off x="822830" y="8341994"/>
            <a:ext cx="4039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andeins Strange Variable Regular" pitchFamily="2" charset="0"/>
              </a:rPr>
              <a:t>Hello, Benji.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510AD8A6-F7D0-DC8B-FA2D-99D2F7A8C4C8}"/>
              </a:ext>
            </a:extLst>
          </p:cNvPr>
          <p:cNvSpPr txBox="1"/>
          <p:nvPr/>
        </p:nvSpPr>
        <p:spPr>
          <a:xfrm>
            <a:off x="822830" y="13403097"/>
            <a:ext cx="806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ndeins Strange Variable Regular" pitchFamily="2" charset="0"/>
              </a:rPr>
              <a:t>Upload a project file to begin.</a:t>
            </a:r>
            <a:r>
              <a:rPr lang="en-US" sz="300" b="1" dirty="0">
                <a:solidFill>
                  <a:schemeClr val="bg1"/>
                </a:solidFill>
                <a:latin typeface="Bandeins Strange Variable Regular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Bandeins Strange Variable Regular" pitchFamily="2" charset="0"/>
              </a:rPr>
              <a:t>.</a:t>
            </a:r>
            <a:r>
              <a:rPr lang="en-US" sz="200" b="1" dirty="0">
                <a:solidFill>
                  <a:schemeClr val="bg1"/>
                </a:solidFill>
                <a:latin typeface="Bandeins Strange Variable Regular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Bandeins Strange Variable Regular" pitchFamily="2" charset="0"/>
              </a:rPr>
              <a:t>. </a:t>
            </a: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DB28F616-34ED-61D3-C0FF-49DA6C264B79}"/>
              </a:ext>
            </a:extLst>
          </p:cNvPr>
          <p:cNvSpPr/>
          <p:nvPr/>
        </p:nvSpPr>
        <p:spPr>
          <a:xfrm>
            <a:off x="152400" y="7501812"/>
            <a:ext cx="12192000" cy="6858000"/>
          </a:xfrm>
          <a:prstGeom prst="rect">
            <a:avLst/>
          </a:prstGeom>
          <a:solidFill>
            <a:srgbClr val="FFFFFF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9DEE710-0B0C-C211-EC23-D3B85DECC425}"/>
              </a:ext>
            </a:extLst>
          </p:cNvPr>
          <p:cNvGrpSpPr/>
          <p:nvPr/>
        </p:nvGrpSpPr>
        <p:grpSpPr>
          <a:xfrm>
            <a:off x="12344400" y="13403097"/>
            <a:ext cx="1789475" cy="2245670"/>
            <a:chOff x="4907387" y="2493856"/>
            <a:chExt cx="1789475" cy="2245670"/>
          </a:xfrm>
        </p:grpSpPr>
        <p:pic>
          <p:nvPicPr>
            <p:cNvPr id="1030" name="Picture 1029" descr="A document with a black cover&#10;&#10;Description automatically generated">
              <a:extLst>
                <a:ext uri="{FF2B5EF4-FFF2-40B4-BE49-F238E27FC236}">
                  <a16:creationId xmlns:a16="http://schemas.microsoft.com/office/drawing/2014/main" id="{6E1B8B2A-B8D8-5C36-6BC3-D28E9EA6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746" b="92460" l="9409" r="89785">
                          <a14:foregroundMark x1="16129" y1="75992" x2="38441" y2="75992"/>
                          <a14:foregroundMark x1="38441" y1="75992" x2="79301" y2="73413"/>
                          <a14:foregroundMark x1="79301" y1="73413" x2="81452" y2="18254"/>
                          <a14:foregroundMark x1="81452" y1="18254" x2="54839" y2="11310"/>
                          <a14:foregroundMark x1="54839" y1="11310" x2="14516" y2="10119"/>
                          <a14:foregroundMark x1="46505" y1="36905" x2="39785" y2="53373"/>
                          <a14:foregroundMark x1="39785" y1="53373" x2="44624" y2="37897"/>
                          <a14:foregroundMark x1="44624" y1="37897" x2="30645" y2="26984"/>
                          <a14:foregroundMark x1="30645" y1="26984" x2="40591" y2="48810"/>
                          <a14:foregroundMark x1="40591" y1="48810" x2="56183" y2="37500"/>
                          <a14:foregroundMark x1="56183" y1="37500" x2="43817" y2="52183"/>
                          <a14:foregroundMark x1="43817" y1="52183" x2="66129" y2="32937"/>
                          <a14:foregroundMark x1="66129" y1="32937" x2="43011" y2="38294"/>
                          <a14:foregroundMark x1="43011" y1="38294" x2="42204" y2="38889"/>
                          <a14:foregroundMark x1="48387" y1="44444" x2="31720" y2="54365"/>
                          <a14:foregroundMark x1="31720" y1="54365" x2="59409" y2="53373"/>
                          <a14:foregroundMark x1="59409" y1="53373" x2="20430" y2="65873"/>
                          <a14:foregroundMark x1="20430" y1="65873" x2="23656" y2="49206"/>
                          <a14:foregroundMark x1="23656" y1="49206" x2="44355" y2="54960"/>
                          <a14:foregroundMark x1="44355" y1="54960" x2="65054" y2="51587"/>
                          <a14:foregroundMark x1="65054" y1="51587" x2="49462" y2="62500"/>
                          <a14:foregroundMark x1="49462" y1="62500" x2="40054" y2="65278"/>
                          <a14:foregroundMark x1="83333" y1="21627" x2="71237" y2="8929"/>
                          <a14:foregroundMark x1="71237" y1="8929" x2="20161" y2="9127"/>
                          <a14:foregroundMark x1="74194" y1="11111" x2="21237" y2="8730"/>
                          <a14:foregroundMark x1="85753" y1="22024" x2="82258" y2="7143"/>
                          <a14:foregroundMark x1="82258" y1="7143" x2="77419" y2="10714"/>
                          <a14:foregroundMark x1="86828" y1="11706" x2="87634" y2="11111"/>
                          <a14:foregroundMark x1="86290" y1="10913" x2="86559" y2="10317"/>
                          <a14:foregroundMark x1="86290" y1="10119" x2="68817" y2="8333"/>
                          <a14:foregroundMark x1="77151" y1="8532" x2="25000" y2="8135"/>
                          <a14:foregroundMark x1="25000" y1="8135" x2="48656" y2="6944"/>
                          <a14:foregroundMark x1="48656" y1="6944" x2="73387" y2="9524"/>
                          <a14:foregroundMark x1="73387" y1="9524" x2="29570" y2="9127"/>
                          <a14:foregroundMark x1="86559" y1="11310" x2="86290" y2="8333"/>
                          <a14:foregroundMark x1="84409" y1="9524" x2="84946" y2="7540"/>
                          <a14:foregroundMark x1="85484" y1="7738" x2="85215" y2="7341"/>
                          <a14:foregroundMark x1="54839" y1="7540" x2="12097" y2="7738"/>
                          <a14:foregroundMark x1="87634" y1="8730" x2="86290" y2="7937"/>
                          <a14:foregroundMark x1="27151" y1="89087" x2="68548" y2="92460"/>
                          <a14:foregroundMark x1="68548" y1="92460" x2="28763" y2="88889"/>
                          <a14:foregroundMark x1="86290" y1="7937" x2="86828" y2="7341"/>
                          <a14:foregroundMark x1="86290" y1="7937" x2="86828" y2="7540"/>
                          <a14:foregroundMark x1="88172" y1="7540" x2="86559" y2="8532"/>
                        </a14:backgroundRemoval>
                      </a14:imgEffect>
                    </a14:imgLayer>
                  </a14:imgProps>
                </a:ext>
              </a:extLst>
            </a:blip>
            <a:srcRect l="11535" t="6635" r="11229"/>
            <a:stretch/>
          </p:blipFill>
          <p:spPr>
            <a:xfrm>
              <a:off x="5495138" y="2771383"/>
              <a:ext cx="1201724" cy="1968143"/>
            </a:xfrm>
            <a:prstGeom prst="rect">
              <a:avLst/>
            </a:prstGeom>
          </p:spPr>
        </p:pic>
        <p:pic>
          <p:nvPicPr>
            <p:cNvPr id="1031" name="Picture 2" descr="Drag hand cursor icon white vector illustration | Premium Vector">
              <a:extLst>
                <a:ext uri="{FF2B5EF4-FFF2-40B4-BE49-F238E27FC236}">
                  <a16:creationId xmlns:a16="http://schemas.microsoft.com/office/drawing/2014/main" id="{7CAF636A-6895-2681-BD15-6D5955F2ED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3802" b="76358" l="23323" r="76518">
                          <a14:foregroundMark x1="26198" y1="41853" x2="24601" y2="49042"/>
                          <a14:foregroundMark x1="24601" y1="49042" x2="38019" y2="70128"/>
                          <a14:foregroundMark x1="38019" y1="70128" x2="43610" y2="74601"/>
                          <a14:foregroundMark x1="43610" y1="74601" x2="61821" y2="73802"/>
                          <a14:foregroundMark x1="61821" y1="73802" x2="67891" y2="70128"/>
                          <a14:foregroundMark x1="67891" y1="70128" x2="74760" y2="47923"/>
                          <a14:foregroundMark x1="74760" y1="47923" x2="72364" y2="40895"/>
                          <a14:foregroundMark x1="72364" y1="40895" x2="63259" y2="35304"/>
                          <a14:foregroundMark x1="38179" y1="76198" x2="46486" y2="76358"/>
                          <a14:foregroundMark x1="46486" y1="76358" x2="68530" y2="75399"/>
                          <a14:foregroundMark x1="23482" y1="45048" x2="23482" y2="47284"/>
                          <a14:foregroundMark x1="48562" y1="23802" x2="52875" y2="23962"/>
                          <a14:foregroundMark x1="34026" y1="33866" x2="33866" y2="39297"/>
                          <a14:foregroundMark x1="60224" y1="49042" x2="55911" y2="61182"/>
                          <a14:foregroundMark x1="55911" y1="61182" x2="65495" y2="61022"/>
                          <a14:foregroundMark x1="65495" y1="61022" x2="62780" y2="38179"/>
                          <a14:foregroundMark x1="62780" y1="38179" x2="51278" y2="37220"/>
                          <a14:foregroundMark x1="51278" y1="37220" x2="44409" y2="49042"/>
                          <a14:foregroundMark x1="44409" y1="49042" x2="51597" y2="46486"/>
                          <a14:foregroundMark x1="51597" y1="46486" x2="48243" y2="38978"/>
                          <a14:foregroundMark x1="48243" y1="38978" x2="42812" y2="50799"/>
                          <a14:foregroundMark x1="42812" y1="50799" x2="48562" y2="45527"/>
                          <a14:foregroundMark x1="48562" y1="45527" x2="44888" y2="37380"/>
                          <a14:foregroundMark x1="44888" y1="37380" x2="39617" y2="44728"/>
                          <a14:foregroundMark x1="39617" y1="44728" x2="41374" y2="51438"/>
                          <a14:foregroundMark x1="41374" y1="51438" x2="46645" y2="46645"/>
                          <a14:foregroundMark x1="46645" y1="46645" x2="45527" y2="35463"/>
                          <a14:foregroundMark x1="45527" y1="35463" x2="37859" y2="39617"/>
                          <a14:foregroundMark x1="37859" y1="39617" x2="35783" y2="51438"/>
                          <a14:foregroundMark x1="35783" y1="51438" x2="45367" y2="41853"/>
                          <a14:foregroundMark x1="45367" y1="41853" x2="35304" y2="47923"/>
                          <a14:foregroundMark x1="35304" y1="47923" x2="39776" y2="55431"/>
                          <a14:foregroundMark x1="39776" y1="55431" x2="50000" y2="50000"/>
                          <a14:foregroundMark x1="50000" y1="50000" x2="56869" y2="37859"/>
                          <a14:foregroundMark x1="56869" y1="37859" x2="51597" y2="50160"/>
                          <a14:foregroundMark x1="51597" y1="50160" x2="57188" y2="55591"/>
                          <a14:foregroundMark x1="57188" y1="55591" x2="63578" y2="47604"/>
                          <a14:foregroundMark x1="63578" y1="47604" x2="50639" y2="55112"/>
                          <a14:foregroundMark x1="50639" y1="55112" x2="48882" y2="65655"/>
                          <a14:foregroundMark x1="48882" y1="65655" x2="58466" y2="55911"/>
                          <a14:foregroundMark x1="58466" y1="55911" x2="53674" y2="49201"/>
                          <a14:foregroundMark x1="53674" y1="49201" x2="45048" y2="54313"/>
                          <a14:foregroundMark x1="45048" y1="54313" x2="44409" y2="56550"/>
                          <a14:foregroundMark x1="41693" y1="60064" x2="34026" y2="53035"/>
                          <a14:foregroundMark x1="34026" y1="53035" x2="30351" y2="45367"/>
                          <a14:foregroundMark x1="30351" y1="45367" x2="30192" y2="55112"/>
                          <a14:foregroundMark x1="30192" y1="55112" x2="42812" y2="67412"/>
                          <a14:foregroundMark x1="42812" y1="67412" x2="49840" y2="69489"/>
                          <a14:foregroundMark x1="49840" y1="69489" x2="58466" y2="68850"/>
                          <a14:foregroundMark x1="58466" y1="68850" x2="64058" y2="64537"/>
                          <a14:foregroundMark x1="64058" y1="64537" x2="59744" y2="58307"/>
                          <a14:foregroundMark x1="59744" y1="58307" x2="52077" y2="52236"/>
                          <a14:foregroundMark x1="52077" y1="52236" x2="52236" y2="44569"/>
                          <a14:foregroundMark x1="52236" y1="44569" x2="56070" y2="36581"/>
                          <a14:foregroundMark x1="56070" y1="36581" x2="58466" y2="34984"/>
                          <a14:foregroundMark x1="59585" y1="32588" x2="52077" y2="31470"/>
                          <a14:foregroundMark x1="52077" y1="31470" x2="45367" y2="33387"/>
                          <a14:foregroundMark x1="45367" y1="33387" x2="42013" y2="38498"/>
                          <a14:foregroundMark x1="38339" y1="33387" x2="39617" y2="40895"/>
                          <a14:foregroundMark x1="39617" y1="40895" x2="42013" y2="33387"/>
                          <a14:foregroundMark x1="42013" y1="33387" x2="37380" y2="36422"/>
                          <a14:foregroundMark x1="49361" y1="28594" x2="49042" y2="30192"/>
                          <a14:foregroundMark x1="76198" y1="37700" x2="76518" y2="54633"/>
                          <a14:foregroundMark x1="76518" y1="54633" x2="76518" y2="54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0" t="18571" r="17461" b="21169"/>
            <a:stretch/>
          </p:blipFill>
          <p:spPr bwMode="auto">
            <a:xfrm>
              <a:off x="4907387" y="2493856"/>
              <a:ext cx="587751" cy="555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2" name="Processing 1">
            <a:extLst>
              <a:ext uri="{FF2B5EF4-FFF2-40B4-BE49-F238E27FC236}">
                <a16:creationId xmlns:a16="http://schemas.microsoft.com/office/drawing/2014/main" id="{F1EAC3C4-89A4-6126-7A14-2A932940F48F}"/>
              </a:ext>
            </a:extLst>
          </p:cNvPr>
          <p:cNvSpPr txBox="1"/>
          <p:nvPr/>
        </p:nvSpPr>
        <p:spPr>
          <a:xfrm>
            <a:off x="822834" y="13403097"/>
            <a:ext cx="806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ndeins Strange Variable Regular" pitchFamily="2" charset="0"/>
              </a:rPr>
              <a:t>Extracting data...</a:t>
            </a:r>
          </a:p>
        </p:txBody>
      </p:sp>
      <p:sp>
        <p:nvSpPr>
          <p:cNvPr id="1033" name="Processing 2">
            <a:extLst>
              <a:ext uri="{FF2B5EF4-FFF2-40B4-BE49-F238E27FC236}">
                <a16:creationId xmlns:a16="http://schemas.microsoft.com/office/drawing/2014/main" id="{2E2F2E26-7F0C-DE0F-A4F2-260C29F91E9A}"/>
              </a:ext>
            </a:extLst>
          </p:cNvPr>
          <p:cNvSpPr txBox="1"/>
          <p:nvPr/>
        </p:nvSpPr>
        <p:spPr>
          <a:xfrm>
            <a:off x="822833" y="13403096"/>
            <a:ext cx="806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ndeins Strange Variable Regular" pitchFamily="2" charset="0"/>
              </a:rPr>
              <a:t>Analyzing data...</a:t>
            </a:r>
          </a:p>
        </p:txBody>
      </p:sp>
      <p:sp>
        <p:nvSpPr>
          <p:cNvPr id="1034" name="Processing 3">
            <a:extLst>
              <a:ext uri="{FF2B5EF4-FFF2-40B4-BE49-F238E27FC236}">
                <a16:creationId xmlns:a16="http://schemas.microsoft.com/office/drawing/2014/main" id="{96E1FE89-DD78-18D7-20A0-AC5E9ABD3F76}"/>
              </a:ext>
            </a:extLst>
          </p:cNvPr>
          <p:cNvSpPr txBox="1"/>
          <p:nvPr/>
        </p:nvSpPr>
        <p:spPr>
          <a:xfrm>
            <a:off x="822832" y="13403096"/>
            <a:ext cx="806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ndeins Strange Variable Regular" pitchFamily="2" charset="0"/>
              </a:rPr>
              <a:t>Matching Agents…</a:t>
            </a:r>
          </a:p>
        </p:txBody>
      </p:sp>
      <p:sp>
        <p:nvSpPr>
          <p:cNvPr id="1035" name="Processing 4">
            <a:extLst>
              <a:ext uri="{FF2B5EF4-FFF2-40B4-BE49-F238E27FC236}">
                <a16:creationId xmlns:a16="http://schemas.microsoft.com/office/drawing/2014/main" id="{8EABAA93-EE16-1959-64D1-4D9858507672}"/>
              </a:ext>
            </a:extLst>
          </p:cNvPr>
          <p:cNvSpPr txBox="1"/>
          <p:nvPr/>
        </p:nvSpPr>
        <p:spPr>
          <a:xfrm>
            <a:off x="822831" y="13403095"/>
            <a:ext cx="806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ndeins Strange Variable Regular" pitchFamily="2" charset="0"/>
              </a:rPr>
              <a:t>Cross-checking profiles…</a:t>
            </a:r>
          </a:p>
        </p:txBody>
      </p:sp>
      <p:sp>
        <p:nvSpPr>
          <p:cNvPr id="1036" name="Processing 5">
            <a:extLst>
              <a:ext uri="{FF2B5EF4-FFF2-40B4-BE49-F238E27FC236}">
                <a16:creationId xmlns:a16="http://schemas.microsoft.com/office/drawing/2014/main" id="{874143D8-F784-DD8B-12C1-93A72A9F4821}"/>
              </a:ext>
            </a:extLst>
          </p:cNvPr>
          <p:cNvSpPr txBox="1"/>
          <p:nvPr/>
        </p:nvSpPr>
        <p:spPr>
          <a:xfrm>
            <a:off x="822830" y="13403094"/>
            <a:ext cx="806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ndeins Strange Variable Regular" pitchFamily="2" charset="0"/>
              </a:rPr>
              <a:t>Finalizing…</a:t>
            </a:r>
          </a:p>
        </p:txBody>
      </p:sp>
      <p:pic>
        <p:nvPicPr>
          <p:cNvPr id="1037" name="Picture 2">
            <a:extLst>
              <a:ext uri="{FF2B5EF4-FFF2-40B4-BE49-F238E27FC236}">
                <a16:creationId xmlns:a16="http://schemas.microsoft.com/office/drawing/2014/main" id="{C9CF19E8-975D-DF37-A7DA-49FA773CE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8" t="12633" r="26575" b="18788"/>
          <a:stretch/>
        </p:blipFill>
        <p:spPr bwMode="auto">
          <a:xfrm>
            <a:off x="4380820" y="8893453"/>
            <a:ext cx="3735159" cy="40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037" descr="A screenshot of a web page&#10;&#10;Description automatically generated">
            <a:extLst>
              <a:ext uri="{FF2B5EF4-FFF2-40B4-BE49-F238E27FC236}">
                <a16:creationId xmlns:a16="http://schemas.microsoft.com/office/drawing/2014/main" id="{169FABF0-A20A-6CE8-7493-E89D9DFB48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568" y="1573422"/>
            <a:ext cx="3847301" cy="2088772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5E6AB6E3-4927-E18B-A49E-AC9FC97B8C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513" y="3577057"/>
            <a:ext cx="3701460" cy="3113023"/>
          </a:xfrm>
          <a:prstGeom prst="rect">
            <a:avLst/>
          </a:prstGeom>
        </p:spPr>
      </p:pic>
      <p:sp>
        <p:nvSpPr>
          <p:cNvPr id="1040" name="TextBox 1039">
            <a:extLst>
              <a:ext uri="{FF2B5EF4-FFF2-40B4-BE49-F238E27FC236}">
                <a16:creationId xmlns:a16="http://schemas.microsoft.com/office/drawing/2014/main" id="{403F5E3C-8AFB-010D-734F-8107C65E480B}"/>
              </a:ext>
            </a:extLst>
          </p:cNvPr>
          <p:cNvSpPr txBox="1"/>
          <p:nvPr/>
        </p:nvSpPr>
        <p:spPr>
          <a:xfrm>
            <a:off x="794446" y="435524"/>
            <a:ext cx="25835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andeins Strange Variable Regular" pitchFamily="2" charset="0"/>
              </a:rPr>
              <a:t>Staff your project…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F96D9261-D015-CC0F-DB91-D47B0E351057}"/>
              </a:ext>
            </a:extLst>
          </p:cNvPr>
          <p:cNvSpPr txBox="1"/>
          <p:nvPr/>
        </p:nvSpPr>
        <p:spPr>
          <a:xfrm>
            <a:off x="-954157" y="-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D6C78568-7973-6D15-CE7E-67F215D882FA}"/>
              </a:ext>
            </a:extLst>
          </p:cNvPr>
          <p:cNvSpPr/>
          <p:nvPr/>
        </p:nvSpPr>
        <p:spPr>
          <a:xfrm>
            <a:off x="4109748" y="-7292923"/>
            <a:ext cx="805426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3" name="Picture 1042" descr="A screenshot of a phone&#10;&#10;Description automatically generated">
            <a:extLst>
              <a:ext uri="{FF2B5EF4-FFF2-40B4-BE49-F238E27FC236}">
                <a16:creationId xmlns:a16="http://schemas.microsoft.com/office/drawing/2014/main" id="{F042EEB1-971B-150D-FF97-8CF3171EE4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66949" y="-3017887"/>
            <a:ext cx="3241918" cy="1797723"/>
          </a:xfrm>
          <a:prstGeom prst="rect">
            <a:avLst/>
          </a:prstGeom>
        </p:spPr>
      </p:pic>
      <p:pic>
        <p:nvPicPr>
          <p:cNvPr id="1044" name="Picture 1043">
            <a:extLst>
              <a:ext uri="{FF2B5EF4-FFF2-40B4-BE49-F238E27FC236}">
                <a16:creationId xmlns:a16="http://schemas.microsoft.com/office/drawing/2014/main" id="{9C48AE92-81D7-05E5-8F5F-8A7643B97C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8856" y="-6598289"/>
            <a:ext cx="3301405" cy="1757577"/>
          </a:xfrm>
          <a:prstGeom prst="rect">
            <a:avLst/>
          </a:prstGeom>
        </p:spPr>
      </p:pic>
      <p:pic>
        <p:nvPicPr>
          <p:cNvPr id="1045" name="Picture 1044">
            <a:extLst>
              <a:ext uri="{FF2B5EF4-FFF2-40B4-BE49-F238E27FC236}">
                <a16:creationId xmlns:a16="http://schemas.microsoft.com/office/drawing/2014/main" id="{14E357C2-EFC4-F3AC-11E8-6EED7292ED2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75041" y="-4800566"/>
            <a:ext cx="3241918" cy="1782679"/>
          </a:xfrm>
          <a:prstGeom prst="rect">
            <a:avLst/>
          </a:prstGeom>
        </p:spPr>
      </p:pic>
      <p:pic>
        <p:nvPicPr>
          <p:cNvPr id="1046" name="Picture 1045">
            <a:extLst>
              <a:ext uri="{FF2B5EF4-FFF2-40B4-BE49-F238E27FC236}">
                <a16:creationId xmlns:a16="http://schemas.microsoft.com/office/drawing/2014/main" id="{2F7E6973-7BB0-7004-FF0D-077D13765F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74963" y="-6598289"/>
            <a:ext cx="3194644" cy="1742533"/>
          </a:xfrm>
          <a:prstGeom prst="rect">
            <a:avLst/>
          </a:prstGeom>
        </p:spPr>
      </p:pic>
      <p:pic>
        <p:nvPicPr>
          <p:cNvPr id="1047" name="Picture 1046">
            <a:extLst>
              <a:ext uri="{FF2B5EF4-FFF2-40B4-BE49-F238E27FC236}">
                <a16:creationId xmlns:a16="http://schemas.microsoft.com/office/drawing/2014/main" id="{2F9E8002-924C-E3D3-C0DA-A0903E3A64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74963" y="-4789724"/>
            <a:ext cx="3241918" cy="1773739"/>
          </a:xfrm>
          <a:prstGeom prst="rect">
            <a:avLst/>
          </a:prstGeom>
        </p:spPr>
      </p:pic>
      <p:sp>
        <p:nvSpPr>
          <p:cNvPr id="1048" name="TextBox 1047">
            <a:extLst>
              <a:ext uri="{FF2B5EF4-FFF2-40B4-BE49-F238E27FC236}">
                <a16:creationId xmlns:a16="http://schemas.microsoft.com/office/drawing/2014/main" id="{AFBF3FCE-F524-23B3-4274-5476B27F1388}"/>
              </a:ext>
            </a:extLst>
          </p:cNvPr>
          <p:cNvSpPr txBox="1"/>
          <p:nvPr/>
        </p:nvSpPr>
        <p:spPr>
          <a:xfrm>
            <a:off x="8271066" y="-2657635"/>
            <a:ext cx="25835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andeins Strange Variable Regular" pitchFamily="2" charset="0"/>
              </a:rPr>
              <a:t>…with the right talent.</a:t>
            </a:r>
          </a:p>
        </p:txBody>
      </p: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0BD5290D-FF9F-6127-8E56-709B09579D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45455" y1="50752" x2="49650" y2="57143"/>
                        <a14:foregroundMark x1="50699" y1="43233" x2="52448" y2="46241"/>
                        <a14:foregroundMark x1="47203" y1="44361" x2="41259" y2="55263"/>
                        <a14:foregroundMark x1="52797" y1="45865" x2="57343" y2="54135"/>
                        <a14:foregroundMark x1="52098" y1="9774" x2="46853" y2="101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4345" y="-1114112"/>
            <a:ext cx="672189" cy="625183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7454CC55-E71D-5C6D-F460-88D725C533A1}"/>
              </a:ext>
            </a:extLst>
          </p:cNvPr>
          <p:cNvSpPr/>
          <p:nvPr/>
        </p:nvSpPr>
        <p:spPr>
          <a:xfrm>
            <a:off x="8220668" y="-4630078"/>
            <a:ext cx="557806" cy="648876"/>
          </a:xfrm>
          <a:custGeom>
            <a:avLst/>
            <a:gdLst>
              <a:gd name="connsiteX0" fmla="*/ 0 w 389614"/>
              <a:gd name="connsiteY0" fmla="*/ 453224 h 453224"/>
              <a:gd name="connsiteX1" fmla="*/ 15902 w 389614"/>
              <a:gd name="connsiteY1" fmla="*/ 318052 h 453224"/>
              <a:gd name="connsiteX2" fmla="*/ 71561 w 389614"/>
              <a:gd name="connsiteY2" fmla="*/ 246490 h 453224"/>
              <a:gd name="connsiteX3" fmla="*/ 222636 w 389614"/>
              <a:gd name="connsiteY3" fmla="*/ 103367 h 453224"/>
              <a:gd name="connsiteX4" fmla="*/ 326003 w 389614"/>
              <a:gd name="connsiteY4" fmla="*/ 31805 h 453224"/>
              <a:gd name="connsiteX5" fmla="*/ 389614 w 389614"/>
              <a:gd name="connsiteY5" fmla="*/ 0 h 45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614" h="453224">
                <a:moveTo>
                  <a:pt x="0" y="453224"/>
                </a:moveTo>
                <a:cubicBezTo>
                  <a:pt x="5301" y="408167"/>
                  <a:pt x="1062" y="360924"/>
                  <a:pt x="15902" y="318052"/>
                </a:cubicBezTo>
                <a:cubicBezTo>
                  <a:pt x="25787" y="289495"/>
                  <a:pt x="50192" y="267858"/>
                  <a:pt x="71561" y="246490"/>
                </a:cubicBezTo>
                <a:cubicBezTo>
                  <a:pt x="113157" y="204894"/>
                  <a:pt x="172953" y="141221"/>
                  <a:pt x="222636" y="103367"/>
                </a:cubicBezTo>
                <a:cubicBezTo>
                  <a:pt x="255970" y="77969"/>
                  <a:pt x="288520" y="50546"/>
                  <a:pt x="326003" y="31805"/>
                </a:cubicBezTo>
                <a:lnTo>
                  <a:pt x="389614" y="0"/>
                </a:lnTo>
              </a:path>
            </a:pathLst>
          </a:custGeom>
          <a:noFill/>
          <a:ln>
            <a:solidFill>
              <a:srgbClr val="FF2F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B72B13A-BDC7-EE2C-1E77-751E10F0CCD4}"/>
              </a:ext>
            </a:extLst>
          </p:cNvPr>
          <p:cNvSpPr/>
          <p:nvPr/>
        </p:nvSpPr>
        <p:spPr>
          <a:xfrm rot="6809523" flipH="1" flipV="1">
            <a:off x="8439362" y="-4774634"/>
            <a:ext cx="246912" cy="940675"/>
          </a:xfrm>
          <a:custGeom>
            <a:avLst/>
            <a:gdLst>
              <a:gd name="connsiteX0" fmla="*/ 0 w 389614"/>
              <a:gd name="connsiteY0" fmla="*/ 453224 h 453224"/>
              <a:gd name="connsiteX1" fmla="*/ 15902 w 389614"/>
              <a:gd name="connsiteY1" fmla="*/ 318052 h 453224"/>
              <a:gd name="connsiteX2" fmla="*/ 71561 w 389614"/>
              <a:gd name="connsiteY2" fmla="*/ 246490 h 453224"/>
              <a:gd name="connsiteX3" fmla="*/ 222636 w 389614"/>
              <a:gd name="connsiteY3" fmla="*/ 103367 h 453224"/>
              <a:gd name="connsiteX4" fmla="*/ 326003 w 389614"/>
              <a:gd name="connsiteY4" fmla="*/ 31805 h 453224"/>
              <a:gd name="connsiteX5" fmla="*/ 389614 w 389614"/>
              <a:gd name="connsiteY5" fmla="*/ 0 h 45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614" h="453224">
                <a:moveTo>
                  <a:pt x="0" y="453224"/>
                </a:moveTo>
                <a:cubicBezTo>
                  <a:pt x="5301" y="408167"/>
                  <a:pt x="1062" y="360924"/>
                  <a:pt x="15902" y="318052"/>
                </a:cubicBezTo>
                <a:cubicBezTo>
                  <a:pt x="25787" y="289495"/>
                  <a:pt x="50192" y="267858"/>
                  <a:pt x="71561" y="246490"/>
                </a:cubicBezTo>
                <a:cubicBezTo>
                  <a:pt x="113157" y="204894"/>
                  <a:pt x="172953" y="141221"/>
                  <a:pt x="222636" y="103367"/>
                </a:cubicBezTo>
                <a:cubicBezTo>
                  <a:pt x="255970" y="77969"/>
                  <a:pt x="288520" y="50546"/>
                  <a:pt x="326003" y="31805"/>
                </a:cubicBezTo>
                <a:lnTo>
                  <a:pt x="389614" y="0"/>
                </a:lnTo>
              </a:path>
            </a:pathLst>
          </a:custGeom>
          <a:noFill/>
          <a:ln>
            <a:solidFill>
              <a:srgbClr val="FF2F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86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55FD8E-8A95-0BFF-4D17-7FBF32CD4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hidden="1">
            <a:extLst>
              <a:ext uri="{FF2B5EF4-FFF2-40B4-BE49-F238E27FC236}">
                <a16:creationId xmlns:a16="http://schemas.microsoft.com/office/drawing/2014/main" id="{041C0CF2-AAA7-CE3C-20AD-1A170795673D}"/>
              </a:ext>
            </a:extLst>
          </p:cNvPr>
          <p:cNvSpPr txBox="1"/>
          <p:nvPr/>
        </p:nvSpPr>
        <p:spPr>
          <a:xfrm>
            <a:off x="670430" y="840182"/>
            <a:ext cx="4039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andeins Strange Variable Regular" pitchFamily="2" charset="0"/>
              </a:rPr>
              <a:t>Hello, Benji.</a:t>
            </a:r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A0A6F45F-AB79-BBC4-3D64-66ED09D99E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 hidden="1">
            <a:extLst>
              <a:ext uri="{FF2B5EF4-FFF2-40B4-BE49-F238E27FC236}">
                <a16:creationId xmlns:a16="http://schemas.microsoft.com/office/drawing/2014/main" id="{D6B90D55-BF1B-A45E-9C7F-5A892A54ECA1}"/>
              </a:ext>
            </a:extLst>
          </p:cNvPr>
          <p:cNvGrpSpPr/>
          <p:nvPr/>
        </p:nvGrpSpPr>
        <p:grpSpPr>
          <a:xfrm>
            <a:off x="12192000" y="5901285"/>
            <a:ext cx="1789475" cy="2245670"/>
            <a:chOff x="4907387" y="2493856"/>
            <a:chExt cx="1789475" cy="2245670"/>
          </a:xfrm>
        </p:grpSpPr>
        <p:pic>
          <p:nvPicPr>
            <p:cNvPr id="9" name="Picture 8" descr="A document with a black cover&#10;&#10;Description automatically generated">
              <a:extLst>
                <a:ext uri="{FF2B5EF4-FFF2-40B4-BE49-F238E27FC236}">
                  <a16:creationId xmlns:a16="http://schemas.microsoft.com/office/drawing/2014/main" id="{4A67CC1E-8A82-9498-CB10-E861C2FF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6" b="92460" l="9409" r="89785">
                          <a14:foregroundMark x1="16129" y1="75992" x2="38441" y2="75992"/>
                          <a14:foregroundMark x1="38441" y1="75992" x2="79301" y2="73413"/>
                          <a14:foregroundMark x1="79301" y1="73413" x2="81452" y2="18254"/>
                          <a14:foregroundMark x1="81452" y1="18254" x2="54839" y2="11310"/>
                          <a14:foregroundMark x1="54839" y1="11310" x2="14516" y2="10119"/>
                          <a14:foregroundMark x1="46505" y1="36905" x2="39785" y2="53373"/>
                          <a14:foregroundMark x1="39785" y1="53373" x2="44624" y2="37897"/>
                          <a14:foregroundMark x1="44624" y1="37897" x2="30645" y2="26984"/>
                          <a14:foregroundMark x1="30645" y1="26984" x2="40591" y2="48810"/>
                          <a14:foregroundMark x1="40591" y1="48810" x2="56183" y2="37500"/>
                          <a14:foregroundMark x1="56183" y1="37500" x2="43817" y2="52183"/>
                          <a14:foregroundMark x1="43817" y1="52183" x2="66129" y2="32937"/>
                          <a14:foregroundMark x1="66129" y1="32937" x2="43011" y2="38294"/>
                          <a14:foregroundMark x1="43011" y1="38294" x2="42204" y2="38889"/>
                          <a14:foregroundMark x1="48387" y1="44444" x2="31720" y2="54365"/>
                          <a14:foregroundMark x1="31720" y1="54365" x2="59409" y2="53373"/>
                          <a14:foregroundMark x1="59409" y1="53373" x2="20430" y2="65873"/>
                          <a14:foregroundMark x1="20430" y1="65873" x2="23656" y2="49206"/>
                          <a14:foregroundMark x1="23656" y1="49206" x2="44355" y2="54960"/>
                          <a14:foregroundMark x1="44355" y1="54960" x2="65054" y2="51587"/>
                          <a14:foregroundMark x1="65054" y1="51587" x2="49462" y2="62500"/>
                          <a14:foregroundMark x1="49462" y1="62500" x2="40054" y2="65278"/>
                          <a14:foregroundMark x1="83333" y1="21627" x2="71237" y2="8929"/>
                          <a14:foregroundMark x1="71237" y1="8929" x2="20161" y2="9127"/>
                          <a14:foregroundMark x1="74194" y1="11111" x2="21237" y2="8730"/>
                          <a14:foregroundMark x1="85753" y1="22024" x2="82258" y2="7143"/>
                          <a14:foregroundMark x1="82258" y1="7143" x2="77419" y2="10714"/>
                          <a14:foregroundMark x1="86828" y1="11706" x2="87634" y2="11111"/>
                          <a14:foregroundMark x1="86290" y1="10913" x2="86559" y2="10317"/>
                          <a14:foregroundMark x1="86290" y1="10119" x2="68817" y2="8333"/>
                          <a14:foregroundMark x1="77151" y1="8532" x2="25000" y2="8135"/>
                          <a14:foregroundMark x1="25000" y1="8135" x2="48656" y2="6944"/>
                          <a14:foregroundMark x1="48656" y1="6944" x2="73387" y2="9524"/>
                          <a14:foregroundMark x1="73387" y1="9524" x2="29570" y2="9127"/>
                          <a14:foregroundMark x1="86559" y1="11310" x2="86290" y2="8333"/>
                          <a14:foregroundMark x1="84409" y1="9524" x2="84946" y2="7540"/>
                          <a14:foregroundMark x1="85484" y1="7738" x2="85215" y2="7341"/>
                          <a14:foregroundMark x1="54839" y1="7540" x2="12097" y2="7738"/>
                          <a14:foregroundMark x1="87634" y1="8730" x2="86290" y2="7937"/>
                          <a14:foregroundMark x1="27151" y1="89087" x2="68548" y2="92460"/>
                          <a14:foregroundMark x1="68548" y1="92460" x2="28763" y2="88889"/>
                          <a14:foregroundMark x1="86290" y1="7937" x2="86828" y2="7341"/>
                          <a14:foregroundMark x1="86290" y1="7937" x2="86828" y2="7540"/>
                          <a14:foregroundMark x1="88172" y1="7540" x2="86559" y2="8532"/>
                        </a14:backgroundRemoval>
                      </a14:imgEffect>
                    </a14:imgLayer>
                  </a14:imgProps>
                </a:ext>
              </a:extLst>
            </a:blip>
            <a:srcRect l="11535" t="6635" r="11229"/>
            <a:stretch/>
          </p:blipFill>
          <p:spPr>
            <a:xfrm>
              <a:off x="5495138" y="2771383"/>
              <a:ext cx="1201724" cy="1968143"/>
            </a:xfrm>
            <a:prstGeom prst="rect">
              <a:avLst/>
            </a:prstGeom>
          </p:spPr>
        </p:pic>
        <p:pic>
          <p:nvPicPr>
            <p:cNvPr id="1026" name="Picture 2" descr="Drag hand cursor icon white vector illustration | Premium Vector">
              <a:extLst>
                <a:ext uri="{FF2B5EF4-FFF2-40B4-BE49-F238E27FC236}">
                  <a16:creationId xmlns:a16="http://schemas.microsoft.com/office/drawing/2014/main" id="{A327A73A-D534-0C03-3100-9BEC0D082C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802" b="76358" l="23323" r="76518">
                          <a14:foregroundMark x1="26198" y1="41853" x2="24601" y2="49042"/>
                          <a14:foregroundMark x1="24601" y1="49042" x2="38019" y2="70128"/>
                          <a14:foregroundMark x1="38019" y1="70128" x2="43610" y2="74601"/>
                          <a14:foregroundMark x1="43610" y1="74601" x2="61821" y2="73802"/>
                          <a14:foregroundMark x1="61821" y1="73802" x2="67891" y2="70128"/>
                          <a14:foregroundMark x1="67891" y1="70128" x2="74760" y2="47923"/>
                          <a14:foregroundMark x1="74760" y1="47923" x2="72364" y2="40895"/>
                          <a14:foregroundMark x1="72364" y1="40895" x2="63259" y2="35304"/>
                          <a14:foregroundMark x1="38179" y1="76198" x2="46486" y2="76358"/>
                          <a14:foregroundMark x1="46486" y1="76358" x2="68530" y2="75399"/>
                          <a14:foregroundMark x1="23482" y1="45048" x2="23482" y2="47284"/>
                          <a14:foregroundMark x1="48562" y1="23802" x2="52875" y2="23962"/>
                          <a14:foregroundMark x1="34026" y1="33866" x2="33866" y2="39297"/>
                          <a14:foregroundMark x1="60224" y1="49042" x2="55911" y2="61182"/>
                          <a14:foregroundMark x1="55911" y1="61182" x2="65495" y2="61022"/>
                          <a14:foregroundMark x1="65495" y1="61022" x2="62780" y2="38179"/>
                          <a14:foregroundMark x1="62780" y1="38179" x2="51278" y2="37220"/>
                          <a14:foregroundMark x1="51278" y1="37220" x2="44409" y2="49042"/>
                          <a14:foregroundMark x1="44409" y1="49042" x2="51597" y2="46486"/>
                          <a14:foregroundMark x1="51597" y1="46486" x2="48243" y2="38978"/>
                          <a14:foregroundMark x1="48243" y1="38978" x2="42812" y2="50799"/>
                          <a14:foregroundMark x1="42812" y1="50799" x2="48562" y2="45527"/>
                          <a14:foregroundMark x1="48562" y1="45527" x2="44888" y2="37380"/>
                          <a14:foregroundMark x1="44888" y1="37380" x2="39617" y2="44728"/>
                          <a14:foregroundMark x1="39617" y1="44728" x2="41374" y2="51438"/>
                          <a14:foregroundMark x1="41374" y1="51438" x2="46645" y2="46645"/>
                          <a14:foregroundMark x1="46645" y1="46645" x2="45527" y2="35463"/>
                          <a14:foregroundMark x1="45527" y1="35463" x2="37859" y2="39617"/>
                          <a14:foregroundMark x1="37859" y1="39617" x2="35783" y2="51438"/>
                          <a14:foregroundMark x1="35783" y1="51438" x2="45367" y2="41853"/>
                          <a14:foregroundMark x1="45367" y1="41853" x2="35304" y2="47923"/>
                          <a14:foregroundMark x1="35304" y1="47923" x2="39776" y2="55431"/>
                          <a14:foregroundMark x1="39776" y1="55431" x2="50000" y2="50000"/>
                          <a14:foregroundMark x1="50000" y1="50000" x2="56869" y2="37859"/>
                          <a14:foregroundMark x1="56869" y1="37859" x2="51597" y2="50160"/>
                          <a14:foregroundMark x1="51597" y1="50160" x2="57188" y2="55591"/>
                          <a14:foregroundMark x1="57188" y1="55591" x2="63578" y2="47604"/>
                          <a14:foregroundMark x1="63578" y1="47604" x2="50639" y2="55112"/>
                          <a14:foregroundMark x1="50639" y1="55112" x2="48882" y2="65655"/>
                          <a14:foregroundMark x1="48882" y1="65655" x2="58466" y2="55911"/>
                          <a14:foregroundMark x1="58466" y1="55911" x2="53674" y2="49201"/>
                          <a14:foregroundMark x1="53674" y1="49201" x2="45048" y2="54313"/>
                          <a14:foregroundMark x1="45048" y1="54313" x2="44409" y2="56550"/>
                          <a14:foregroundMark x1="41693" y1="60064" x2="34026" y2="53035"/>
                          <a14:foregroundMark x1="34026" y1="53035" x2="30351" y2="45367"/>
                          <a14:foregroundMark x1="30351" y1="45367" x2="30192" y2="55112"/>
                          <a14:foregroundMark x1="30192" y1="55112" x2="42812" y2="67412"/>
                          <a14:foregroundMark x1="42812" y1="67412" x2="49840" y2="69489"/>
                          <a14:foregroundMark x1="49840" y1="69489" x2="58466" y2="68850"/>
                          <a14:foregroundMark x1="58466" y1="68850" x2="64058" y2="64537"/>
                          <a14:foregroundMark x1="64058" y1="64537" x2="59744" y2="58307"/>
                          <a14:foregroundMark x1="59744" y1="58307" x2="52077" y2="52236"/>
                          <a14:foregroundMark x1="52077" y1="52236" x2="52236" y2="44569"/>
                          <a14:foregroundMark x1="52236" y1="44569" x2="56070" y2="36581"/>
                          <a14:foregroundMark x1="56070" y1="36581" x2="58466" y2="34984"/>
                          <a14:foregroundMark x1="59585" y1="32588" x2="52077" y2="31470"/>
                          <a14:foregroundMark x1="52077" y1="31470" x2="45367" y2="33387"/>
                          <a14:foregroundMark x1="45367" y1="33387" x2="42013" y2="38498"/>
                          <a14:foregroundMark x1="38339" y1="33387" x2="39617" y2="40895"/>
                          <a14:foregroundMark x1="39617" y1="40895" x2="42013" y2="33387"/>
                          <a14:foregroundMark x1="42013" y1="33387" x2="37380" y2="36422"/>
                          <a14:foregroundMark x1="49361" y1="28594" x2="49042" y2="30192"/>
                          <a14:foregroundMark x1="76198" y1="37700" x2="76518" y2="54633"/>
                          <a14:foregroundMark x1="76518" y1="54633" x2="76518" y2="54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0" t="18571" r="17461" b="21169"/>
            <a:stretch/>
          </p:blipFill>
          <p:spPr bwMode="auto">
            <a:xfrm>
              <a:off x="4907387" y="2493856"/>
              <a:ext cx="587751" cy="555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" hidden="1">
            <a:extLst>
              <a:ext uri="{FF2B5EF4-FFF2-40B4-BE49-F238E27FC236}">
                <a16:creationId xmlns:a16="http://schemas.microsoft.com/office/drawing/2014/main" id="{6FA37E0C-4B18-C2FE-E742-1DCEB0BB3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8" t="12633" r="26575" b="18788"/>
          <a:stretch/>
        </p:blipFill>
        <p:spPr bwMode="auto">
          <a:xfrm>
            <a:off x="4228420" y="1391641"/>
            <a:ext cx="3735159" cy="40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A screenshot of a web page&#10;&#10;Description automatically generated">
            <a:extLst>
              <a:ext uri="{FF2B5EF4-FFF2-40B4-BE49-F238E27FC236}">
                <a16:creationId xmlns:a16="http://schemas.microsoft.com/office/drawing/2014/main" id="{501FB02C-8763-BD47-C102-713CDFE58F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568" y="1573422"/>
            <a:ext cx="3847301" cy="20887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56B9196-D98B-5B59-D7BF-4726105389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513" y="3577057"/>
            <a:ext cx="3701460" cy="311302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B7101E0-953B-85AC-0C92-EF13144C6244}"/>
              </a:ext>
            </a:extLst>
          </p:cNvPr>
          <p:cNvSpPr txBox="1"/>
          <p:nvPr/>
        </p:nvSpPr>
        <p:spPr>
          <a:xfrm>
            <a:off x="794446" y="435524"/>
            <a:ext cx="25835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andeins Strange Variable Regular" pitchFamily="2" charset="0"/>
              </a:rPr>
              <a:t>Staff your project…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2939E4-5020-47FD-470E-81C9D86B5528}"/>
              </a:ext>
            </a:extLst>
          </p:cNvPr>
          <p:cNvSpPr/>
          <p:nvPr/>
        </p:nvSpPr>
        <p:spPr>
          <a:xfrm>
            <a:off x="4109748" y="0"/>
            <a:ext cx="805426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C8A4D091-D35F-AD51-3D41-67A55224DA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6949" y="4275036"/>
            <a:ext cx="3241918" cy="1797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A9864A-756D-87FA-26DA-E4297C257E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8856" y="694634"/>
            <a:ext cx="3301405" cy="1757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BF86F9-E734-A693-4C41-0819E3030C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5041" y="2492357"/>
            <a:ext cx="3241918" cy="1782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FBECAA-AFAF-F407-E661-25E0126F7A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74963" y="694634"/>
            <a:ext cx="3194644" cy="1742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E8CAC6-F970-8212-329A-289579CB63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74963" y="2503199"/>
            <a:ext cx="3241918" cy="17737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5E59A4-771B-07A8-394D-B663AE419C3F}"/>
              </a:ext>
            </a:extLst>
          </p:cNvPr>
          <p:cNvSpPr txBox="1"/>
          <p:nvPr/>
        </p:nvSpPr>
        <p:spPr>
          <a:xfrm>
            <a:off x="8271066" y="4635288"/>
            <a:ext cx="25835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andeins Strange Variable Regular" pitchFamily="2" charset="0"/>
              </a:rPr>
              <a:t>…with the right talent.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BEACB5-B230-96FC-3AAE-B4F4993B19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5455" y1="50752" x2="49650" y2="57143"/>
                        <a14:foregroundMark x1="50699" y1="43233" x2="52448" y2="46241"/>
                        <a14:foregroundMark x1="47203" y1="44361" x2="41259" y2="55263"/>
                        <a14:foregroundMark x1="52797" y1="45865" x2="57343" y2="54135"/>
                        <a14:foregroundMark x1="52098" y1="9774" x2="46853" y2="101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4345" y="6178811"/>
            <a:ext cx="672189" cy="625183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D59DDBF0-F602-ED86-4D28-3A4E05D5DEBF}"/>
              </a:ext>
            </a:extLst>
          </p:cNvPr>
          <p:cNvSpPr/>
          <p:nvPr/>
        </p:nvSpPr>
        <p:spPr>
          <a:xfrm>
            <a:off x="8220668" y="2657962"/>
            <a:ext cx="557806" cy="648876"/>
          </a:xfrm>
          <a:custGeom>
            <a:avLst/>
            <a:gdLst>
              <a:gd name="connsiteX0" fmla="*/ 0 w 389614"/>
              <a:gd name="connsiteY0" fmla="*/ 453224 h 453224"/>
              <a:gd name="connsiteX1" fmla="*/ 15902 w 389614"/>
              <a:gd name="connsiteY1" fmla="*/ 318052 h 453224"/>
              <a:gd name="connsiteX2" fmla="*/ 71561 w 389614"/>
              <a:gd name="connsiteY2" fmla="*/ 246490 h 453224"/>
              <a:gd name="connsiteX3" fmla="*/ 222636 w 389614"/>
              <a:gd name="connsiteY3" fmla="*/ 103367 h 453224"/>
              <a:gd name="connsiteX4" fmla="*/ 326003 w 389614"/>
              <a:gd name="connsiteY4" fmla="*/ 31805 h 453224"/>
              <a:gd name="connsiteX5" fmla="*/ 389614 w 389614"/>
              <a:gd name="connsiteY5" fmla="*/ 0 h 45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614" h="453224">
                <a:moveTo>
                  <a:pt x="0" y="453224"/>
                </a:moveTo>
                <a:cubicBezTo>
                  <a:pt x="5301" y="408167"/>
                  <a:pt x="1062" y="360924"/>
                  <a:pt x="15902" y="318052"/>
                </a:cubicBezTo>
                <a:cubicBezTo>
                  <a:pt x="25787" y="289495"/>
                  <a:pt x="50192" y="267858"/>
                  <a:pt x="71561" y="246490"/>
                </a:cubicBezTo>
                <a:cubicBezTo>
                  <a:pt x="113157" y="204894"/>
                  <a:pt x="172953" y="141221"/>
                  <a:pt x="222636" y="103367"/>
                </a:cubicBezTo>
                <a:cubicBezTo>
                  <a:pt x="255970" y="77969"/>
                  <a:pt x="288520" y="50546"/>
                  <a:pt x="326003" y="31805"/>
                </a:cubicBezTo>
                <a:lnTo>
                  <a:pt x="389614" y="0"/>
                </a:lnTo>
              </a:path>
            </a:pathLst>
          </a:custGeom>
          <a:noFill/>
          <a:ln>
            <a:solidFill>
              <a:srgbClr val="FF2F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57F9230-B25C-F03C-5163-8413C1196180}"/>
              </a:ext>
            </a:extLst>
          </p:cNvPr>
          <p:cNvSpPr/>
          <p:nvPr/>
        </p:nvSpPr>
        <p:spPr>
          <a:xfrm rot="6809523" flipH="1" flipV="1">
            <a:off x="8439362" y="2513406"/>
            <a:ext cx="246912" cy="940675"/>
          </a:xfrm>
          <a:custGeom>
            <a:avLst/>
            <a:gdLst>
              <a:gd name="connsiteX0" fmla="*/ 0 w 389614"/>
              <a:gd name="connsiteY0" fmla="*/ 453224 h 453224"/>
              <a:gd name="connsiteX1" fmla="*/ 15902 w 389614"/>
              <a:gd name="connsiteY1" fmla="*/ 318052 h 453224"/>
              <a:gd name="connsiteX2" fmla="*/ 71561 w 389614"/>
              <a:gd name="connsiteY2" fmla="*/ 246490 h 453224"/>
              <a:gd name="connsiteX3" fmla="*/ 222636 w 389614"/>
              <a:gd name="connsiteY3" fmla="*/ 103367 h 453224"/>
              <a:gd name="connsiteX4" fmla="*/ 326003 w 389614"/>
              <a:gd name="connsiteY4" fmla="*/ 31805 h 453224"/>
              <a:gd name="connsiteX5" fmla="*/ 389614 w 389614"/>
              <a:gd name="connsiteY5" fmla="*/ 0 h 45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614" h="453224">
                <a:moveTo>
                  <a:pt x="0" y="453224"/>
                </a:moveTo>
                <a:cubicBezTo>
                  <a:pt x="5301" y="408167"/>
                  <a:pt x="1062" y="360924"/>
                  <a:pt x="15902" y="318052"/>
                </a:cubicBezTo>
                <a:cubicBezTo>
                  <a:pt x="25787" y="289495"/>
                  <a:pt x="50192" y="267858"/>
                  <a:pt x="71561" y="246490"/>
                </a:cubicBezTo>
                <a:cubicBezTo>
                  <a:pt x="113157" y="204894"/>
                  <a:pt x="172953" y="141221"/>
                  <a:pt x="222636" y="103367"/>
                </a:cubicBezTo>
                <a:cubicBezTo>
                  <a:pt x="255970" y="77969"/>
                  <a:pt x="288520" y="50546"/>
                  <a:pt x="326003" y="31805"/>
                </a:cubicBezTo>
                <a:lnTo>
                  <a:pt x="389614" y="0"/>
                </a:lnTo>
              </a:path>
            </a:pathLst>
          </a:custGeom>
          <a:noFill/>
          <a:ln>
            <a:solidFill>
              <a:srgbClr val="FF2F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190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F55AB6-AC8D-C1A5-7A49-821C82E1C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Outlook für Windows – Kostenloser Download und Installation unter Windows |  Microsoft Store">
            <a:extLst>
              <a:ext uri="{FF2B5EF4-FFF2-40B4-BE49-F238E27FC236}">
                <a16:creationId xmlns:a16="http://schemas.microsoft.com/office/drawing/2014/main" id="{4E8B721A-68D0-FD16-9027-3549596A2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2" y="2790701"/>
            <a:ext cx="1068778" cy="106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644EE23-3684-BE98-2C6D-DA28905A4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92" y="3316857"/>
            <a:ext cx="905585" cy="67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 hidden="1">
            <a:extLst>
              <a:ext uri="{FF2B5EF4-FFF2-40B4-BE49-F238E27FC236}">
                <a16:creationId xmlns:a16="http://schemas.microsoft.com/office/drawing/2014/main" id="{2650A655-4E78-475D-DA6C-E06617D3B08A}"/>
              </a:ext>
            </a:extLst>
          </p:cNvPr>
          <p:cNvSpPr txBox="1"/>
          <p:nvPr/>
        </p:nvSpPr>
        <p:spPr>
          <a:xfrm>
            <a:off x="670430" y="840182"/>
            <a:ext cx="4039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andeins Strange Variable Regular" pitchFamily="2" charset="0"/>
              </a:rPr>
              <a:t>Hello, Benji.</a:t>
            </a:r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0E198C-FE0D-AFA6-6B64-F9044A4CF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 hidden="1">
            <a:extLst>
              <a:ext uri="{FF2B5EF4-FFF2-40B4-BE49-F238E27FC236}">
                <a16:creationId xmlns:a16="http://schemas.microsoft.com/office/drawing/2014/main" id="{3453D381-5A2C-3338-4BF3-27D8C37CEF0F}"/>
              </a:ext>
            </a:extLst>
          </p:cNvPr>
          <p:cNvGrpSpPr/>
          <p:nvPr/>
        </p:nvGrpSpPr>
        <p:grpSpPr>
          <a:xfrm>
            <a:off x="12192000" y="5901285"/>
            <a:ext cx="1789475" cy="2245670"/>
            <a:chOff x="4907387" y="2493856"/>
            <a:chExt cx="1789475" cy="2245670"/>
          </a:xfrm>
        </p:grpSpPr>
        <p:pic>
          <p:nvPicPr>
            <p:cNvPr id="9" name="Picture 8" descr="A document with a black cover&#10;&#10;Description automatically generated">
              <a:extLst>
                <a:ext uri="{FF2B5EF4-FFF2-40B4-BE49-F238E27FC236}">
                  <a16:creationId xmlns:a16="http://schemas.microsoft.com/office/drawing/2014/main" id="{122EE7D9-F832-5AC0-87F0-F4C0798F5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746" b="92460" l="9409" r="89785">
                          <a14:foregroundMark x1="16129" y1="75992" x2="38441" y2="75992"/>
                          <a14:foregroundMark x1="38441" y1="75992" x2="79301" y2="73413"/>
                          <a14:foregroundMark x1="79301" y1="73413" x2="81452" y2="18254"/>
                          <a14:foregroundMark x1="81452" y1="18254" x2="54839" y2="11310"/>
                          <a14:foregroundMark x1="54839" y1="11310" x2="14516" y2="10119"/>
                          <a14:foregroundMark x1="46505" y1="36905" x2="39785" y2="53373"/>
                          <a14:foregroundMark x1="39785" y1="53373" x2="44624" y2="37897"/>
                          <a14:foregroundMark x1="44624" y1="37897" x2="30645" y2="26984"/>
                          <a14:foregroundMark x1="30645" y1="26984" x2="40591" y2="48810"/>
                          <a14:foregroundMark x1="40591" y1="48810" x2="56183" y2="37500"/>
                          <a14:foregroundMark x1="56183" y1="37500" x2="43817" y2="52183"/>
                          <a14:foregroundMark x1="43817" y1="52183" x2="66129" y2="32937"/>
                          <a14:foregroundMark x1="66129" y1="32937" x2="43011" y2="38294"/>
                          <a14:foregroundMark x1="43011" y1="38294" x2="42204" y2="38889"/>
                          <a14:foregroundMark x1="48387" y1="44444" x2="31720" y2="54365"/>
                          <a14:foregroundMark x1="31720" y1="54365" x2="59409" y2="53373"/>
                          <a14:foregroundMark x1="59409" y1="53373" x2="20430" y2="65873"/>
                          <a14:foregroundMark x1="20430" y1="65873" x2="23656" y2="49206"/>
                          <a14:foregroundMark x1="23656" y1="49206" x2="44355" y2="54960"/>
                          <a14:foregroundMark x1="44355" y1="54960" x2="65054" y2="51587"/>
                          <a14:foregroundMark x1="65054" y1="51587" x2="49462" y2="62500"/>
                          <a14:foregroundMark x1="49462" y1="62500" x2="40054" y2="65278"/>
                          <a14:foregroundMark x1="83333" y1="21627" x2="71237" y2="8929"/>
                          <a14:foregroundMark x1="71237" y1="8929" x2="20161" y2="9127"/>
                          <a14:foregroundMark x1="74194" y1="11111" x2="21237" y2="8730"/>
                          <a14:foregroundMark x1="85753" y1="22024" x2="82258" y2="7143"/>
                          <a14:foregroundMark x1="82258" y1="7143" x2="77419" y2="10714"/>
                          <a14:foregroundMark x1="86828" y1="11706" x2="87634" y2="11111"/>
                          <a14:foregroundMark x1="86290" y1="10913" x2="86559" y2="10317"/>
                          <a14:foregroundMark x1="86290" y1="10119" x2="68817" y2="8333"/>
                          <a14:foregroundMark x1="77151" y1="8532" x2="25000" y2="8135"/>
                          <a14:foregroundMark x1="25000" y1="8135" x2="48656" y2="6944"/>
                          <a14:foregroundMark x1="48656" y1="6944" x2="73387" y2="9524"/>
                          <a14:foregroundMark x1="73387" y1="9524" x2="29570" y2="9127"/>
                          <a14:foregroundMark x1="86559" y1="11310" x2="86290" y2="8333"/>
                          <a14:foregroundMark x1="84409" y1="9524" x2="84946" y2="7540"/>
                          <a14:foregroundMark x1="85484" y1="7738" x2="85215" y2="7341"/>
                          <a14:foregroundMark x1="54839" y1="7540" x2="12097" y2="7738"/>
                          <a14:foregroundMark x1="87634" y1="8730" x2="86290" y2="7937"/>
                          <a14:foregroundMark x1="27151" y1="89087" x2="68548" y2="92460"/>
                          <a14:foregroundMark x1="68548" y1="92460" x2="28763" y2="88889"/>
                          <a14:foregroundMark x1="86290" y1="7937" x2="86828" y2="7341"/>
                          <a14:foregroundMark x1="86290" y1="7937" x2="86828" y2="7540"/>
                          <a14:foregroundMark x1="88172" y1="7540" x2="86559" y2="8532"/>
                        </a14:backgroundRemoval>
                      </a14:imgEffect>
                    </a14:imgLayer>
                  </a14:imgProps>
                </a:ext>
              </a:extLst>
            </a:blip>
            <a:srcRect l="11535" t="6635" r="11229"/>
            <a:stretch/>
          </p:blipFill>
          <p:spPr>
            <a:xfrm>
              <a:off x="5495138" y="2771383"/>
              <a:ext cx="1201724" cy="1968143"/>
            </a:xfrm>
            <a:prstGeom prst="rect">
              <a:avLst/>
            </a:prstGeom>
          </p:spPr>
        </p:pic>
        <p:pic>
          <p:nvPicPr>
            <p:cNvPr id="1026" name="Picture 2" descr="Drag hand cursor icon white vector illustration | Premium Vector">
              <a:extLst>
                <a:ext uri="{FF2B5EF4-FFF2-40B4-BE49-F238E27FC236}">
                  <a16:creationId xmlns:a16="http://schemas.microsoft.com/office/drawing/2014/main" id="{EDAF96A3-3ED9-F6B6-8830-8EEC18873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3802" b="76358" l="23323" r="76518">
                          <a14:foregroundMark x1="26198" y1="41853" x2="24601" y2="49042"/>
                          <a14:foregroundMark x1="24601" y1="49042" x2="38019" y2="70128"/>
                          <a14:foregroundMark x1="38019" y1="70128" x2="43610" y2="74601"/>
                          <a14:foregroundMark x1="43610" y1="74601" x2="61821" y2="73802"/>
                          <a14:foregroundMark x1="61821" y1="73802" x2="67891" y2="70128"/>
                          <a14:foregroundMark x1="67891" y1="70128" x2="74760" y2="47923"/>
                          <a14:foregroundMark x1="74760" y1="47923" x2="72364" y2="40895"/>
                          <a14:foregroundMark x1="72364" y1="40895" x2="63259" y2="35304"/>
                          <a14:foregroundMark x1="38179" y1="76198" x2="46486" y2="76358"/>
                          <a14:foregroundMark x1="46486" y1="76358" x2="68530" y2="75399"/>
                          <a14:foregroundMark x1="23482" y1="45048" x2="23482" y2="47284"/>
                          <a14:foregroundMark x1="48562" y1="23802" x2="52875" y2="23962"/>
                          <a14:foregroundMark x1="34026" y1="33866" x2="33866" y2="39297"/>
                          <a14:foregroundMark x1="60224" y1="49042" x2="55911" y2="61182"/>
                          <a14:foregroundMark x1="55911" y1="61182" x2="65495" y2="61022"/>
                          <a14:foregroundMark x1="65495" y1="61022" x2="62780" y2="38179"/>
                          <a14:foregroundMark x1="62780" y1="38179" x2="51278" y2="37220"/>
                          <a14:foregroundMark x1="51278" y1="37220" x2="44409" y2="49042"/>
                          <a14:foregroundMark x1="44409" y1="49042" x2="51597" y2="46486"/>
                          <a14:foregroundMark x1="51597" y1="46486" x2="48243" y2="38978"/>
                          <a14:foregroundMark x1="48243" y1="38978" x2="42812" y2="50799"/>
                          <a14:foregroundMark x1="42812" y1="50799" x2="48562" y2="45527"/>
                          <a14:foregroundMark x1="48562" y1="45527" x2="44888" y2="37380"/>
                          <a14:foregroundMark x1="44888" y1="37380" x2="39617" y2="44728"/>
                          <a14:foregroundMark x1="39617" y1="44728" x2="41374" y2="51438"/>
                          <a14:foregroundMark x1="41374" y1="51438" x2="46645" y2="46645"/>
                          <a14:foregroundMark x1="46645" y1="46645" x2="45527" y2="35463"/>
                          <a14:foregroundMark x1="45527" y1="35463" x2="37859" y2="39617"/>
                          <a14:foregroundMark x1="37859" y1="39617" x2="35783" y2="51438"/>
                          <a14:foregroundMark x1="35783" y1="51438" x2="45367" y2="41853"/>
                          <a14:foregroundMark x1="45367" y1="41853" x2="35304" y2="47923"/>
                          <a14:foregroundMark x1="35304" y1="47923" x2="39776" y2="55431"/>
                          <a14:foregroundMark x1="39776" y1="55431" x2="50000" y2="50000"/>
                          <a14:foregroundMark x1="50000" y1="50000" x2="56869" y2="37859"/>
                          <a14:foregroundMark x1="56869" y1="37859" x2="51597" y2="50160"/>
                          <a14:foregroundMark x1="51597" y1="50160" x2="57188" y2="55591"/>
                          <a14:foregroundMark x1="57188" y1="55591" x2="63578" y2="47604"/>
                          <a14:foregroundMark x1="63578" y1="47604" x2="50639" y2="55112"/>
                          <a14:foregroundMark x1="50639" y1="55112" x2="48882" y2="65655"/>
                          <a14:foregroundMark x1="48882" y1="65655" x2="58466" y2="55911"/>
                          <a14:foregroundMark x1="58466" y1="55911" x2="53674" y2="49201"/>
                          <a14:foregroundMark x1="53674" y1="49201" x2="45048" y2="54313"/>
                          <a14:foregroundMark x1="45048" y1="54313" x2="44409" y2="56550"/>
                          <a14:foregroundMark x1="41693" y1="60064" x2="34026" y2="53035"/>
                          <a14:foregroundMark x1="34026" y1="53035" x2="30351" y2="45367"/>
                          <a14:foregroundMark x1="30351" y1="45367" x2="30192" y2="55112"/>
                          <a14:foregroundMark x1="30192" y1="55112" x2="42812" y2="67412"/>
                          <a14:foregroundMark x1="42812" y1="67412" x2="49840" y2="69489"/>
                          <a14:foregroundMark x1="49840" y1="69489" x2="58466" y2="68850"/>
                          <a14:foregroundMark x1="58466" y1="68850" x2="64058" y2="64537"/>
                          <a14:foregroundMark x1="64058" y1="64537" x2="59744" y2="58307"/>
                          <a14:foregroundMark x1="59744" y1="58307" x2="52077" y2="52236"/>
                          <a14:foregroundMark x1="52077" y1="52236" x2="52236" y2="44569"/>
                          <a14:foregroundMark x1="52236" y1="44569" x2="56070" y2="36581"/>
                          <a14:foregroundMark x1="56070" y1="36581" x2="58466" y2="34984"/>
                          <a14:foregroundMark x1="59585" y1="32588" x2="52077" y2="31470"/>
                          <a14:foregroundMark x1="52077" y1="31470" x2="45367" y2="33387"/>
                          <a14:foregroundMark x1="45367" y1="33387" x2="42013" y2="38498"/>
                          <a14:foregroundMark x1="38339" y1="33387" x2="39617" y2="40895"/>
                          <a14:foregroundMark x1="39617" y1="40895" x2="42013" y2="33387"/>
                          <a14:foregroundMark x1="42013" y1="33387" x2="37380" y2="36422"/>
                          <a14:foregroundMark x1="49361" y1="28594" x2="49042" y2="30192"/>
                          <a14:foregroundMark x1="76198" y1="37700" x2="76518" y2="54633"/>
                          <a14:foregroundMark x1="76518" y1="54633" x2="76518" y2="54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0" t="18571" r="17461" b="21169"/>
            <a:stretch/>
          </p:blipFill>
          <p:spPr bwMode="auto">
            <a:xfrm>
              <a:off x="4907387" y="2493856"/>
              <a:ext cx="587751" cy="555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" hidden="1">
            <a:extLst>
              <a:ext uri="{FF2B5EF4-FFF2-40B4-BE49-F238E27FC236}">
                <a16:creationId xmlns:a16="http://schemas.microsoft.com/office/drawing/2014/main" id="{7EB9EA7A-A888-98B8-5F86-4A6681FCD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8" t="12633" r="26575" b="18788"/>
          <a:stretch/>
        </p:blipFill>
        <p:spPr bwMode="auto">
          <a:xfrm>
            <a:off x="4228420" y="1391641"/>
            <a:ext cx="3735159" cy="40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DF5260-ABE1-6841-8CE5-0480D7147586}"/>
              </a:ext>
            </a:extLst>
          </p:cNvPr>
          <p:cNvSpPr/>
          <p:nvPr/>
        </p:nvSpPr>
        <p:spPr>
          <a:xfrm>
            <a:off x="4158710" y="0"/>
            <a:ext cx="805426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4889B-60BA-8AFA-F1EC-4885A8CA1B84}"/>
              </a:ext>
            </a:extLst>
          </p:cNvPr>
          <p:cNvSpPr txBox="1"/>
          <p:nvPr/>
        </p:nvSpPr>
        <p:spPr>
          <a:xfrm>
            <a:off x="7167092" y="2202418"/>
            <a:ext cx="3495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andeins Strange Variable Regular" pitchFamily="2" charset="0"/>
              </a:rPr>
              <a:t>Notify your team.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86290C-4404-10BF-928A-0C3F8392D8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5455" y1="50752" x2="49650" y2="57143"/>
                        <a14:foregroundMark x1="50699" y1="43233" x2="52448" y2="46241"/>
                        <a14:foregroundMark x1="47203" y1="44361" x2="41259" y2="55263"/>
                        <a14:foregroundMark x1="52797" y1="45865" x2="57343" y2="54135"/>
                        <a14:foregroundMark x1="52098" y1="9774" x2="46853" y2="101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4345" y="6178811"/>
            <a:ext cx="672189" cy="625183"/>
          </a:xfrm>
          <a:prstGeom prst="rect">
            <a:avLst/>
          </a:prstGeom>
        </p:spPr>
      </p:pic>
      <p:pic>
        <p:nvPicPr>
          <p:cNvPr id="1028" name="Picture 4" descr="Microsoft, office, office 365, teams icon - Free download">
            <a:extLst>
              <a:ext uri="{FF2B5EF4-FFF2-40B4-BE49-F238E27FC236}">
                <a16:creationId xmlns:a16="http://schemas.microsoft.com/office/drawing/2014/main" id="{04356C5B-143D-CC9C-F574-B52113A9E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105" y="2494806"/>
            <a:ext cx="825663" cy="8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515E65-9410-18F0-F475-47C807B722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1392" y="2869042"/>
            <a:ext cx="4781121" cy="103947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8BECA85-AB20-2464-38AA-77516AC7E59A}"/>
              </a:ext>
            </a:extLst>
          </p:cNvPr>
          <p:cNvSpPr/>
          <p:nvPr/>
        </p:nvSpPr>
        <p:spPr>
          <a:xfrm>
            <a:off x="5671540" y="4693920"/>
            <a:ext cx="5558871" cy="2164080"/>
          </a:xfrm>
          <a:prstGeom prst="rect">
            <a:avLst/>
          </a:pr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88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D9646F-37E3-E177-B74F-8EAE69D2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hidden="1">
            <a:extLst>
              <a:ext uri="{FF2B5EF4-FFF2-40B4-BE49-F238E27FC236}">
                <a16:creationId xmlns:a16="http://schemas.microsoft.com/office/drawing/2014/main" id="{371F4DF3-D894-B087-89AA-C24207B9380A}"/>
              </a:ext>
            </a:extLst>
          </p:cNvPr>
          <p:cNvSpPr txBox="1"/>
          <p:nvPr/>
        </p:nvSpPr>
        <p:spPr>
          <a:xfrm>
            <a:off x="670430" y="840182"/>
            <a:ext cx="4039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andeins Strange Variable Regular" pitchFamily="2" charset="0"/>
              </a:rPr>
              <a:t>Hello, Benji.</a:t>
            </a:r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A3DB3496-E8FB-7E74-8F07-7EC71F721D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 hidden="1">
            <a:extLst>
              <a:ext uri="{FF2B5EF4-FFF2-40B4-BE49-F238E27FC236}">
                <a16:creationId xmlns:a16="http://schemas.microsoft.com/office/drawing/2014/main" id="{5132044D-F6E3-C713-B41A-83458716DD32}"/>
              </a:ext>
            </a:extLst>
          </p:cNvPr>
          <p:cNvGrpSpPr/>
          <p:nvPr/>
        </p:nvGrpSpPr>
        <p:grpSpPr>
          <a:xfrm>
            <a:off x="12192000" y="5901285"/>
            <a:ext cx="1789475" cy="2245670"/>
            <a:chOff x="4907387" y="2493856"/>
            <a:chExt cx="1789475" cy="2245670"/>
          </a:xfrm>
        </p:grpSpPr>
        <p:pic>
          <p:nvPicPr>
            <p:cNvPr id="9" name="Picture 8" descr="A document with a black cover&#10;&#10;Description automatically generated">
              <a:extLst>
                <a:ext uri="{FF2B5EF4-FFF2-40B4-BE49-F238E27FC236}">
                  <a16:creationId xmlns:a16="http://schemas.microsoft.com/office/drawing/2014/main" id="{7219E052-3DC5-E450-6171-2B7BA2B08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6" b="92460" l="9409" r="89785">
                          <a14:foregroundMark x1="16129" y1="75992" x2="38441" y2="75992"/>
                          <a14:foregroundMark x1="38441" y1="75992" x2="79301" y2="73413"/>
                          <a14:foregroundMark x1="79301" y1="73413" x2="81452" y2="18254"/>
                          <a14:foregroundMark x1="81452" y1="18254" x2="54839" y2="11310"/>
                          <a14:foregroundMark x1="54839" y1="11310" x2="14516" y2="10119"/>
                          <a14:foregroundMark x1="46505" y1="36905" x2="39785" y2="53373"/>
                          <a14:foregroundMark x1="39785" y1="53373" x2="44624" y2="37897"/>
                          <a14:foregroundMark x1="44624" y1="37897" x2="30645" y2="26984"/>
                          <a14:foregroundMark x1="30645" y1="26984" x2="40591" y2="48810"/>
                          <a14:foregroundMark x1="40591" y1="48810" x2="56183" y2="37500"/>
                          <a14:foregroundMark x1="56183" y1="37500" x2="43817" y2="52183"/>
                          <a14:foregroundMark x1="43817" y1="52183" x2="66129" y2="32937"/>
                          <a14:foregroundMark x1="66129" y1="32937" x2="43011" y2="38294"/>
                          <a14:foregroundMark x1="43011" y1="38294" x2="42204" y2="38889"/>
                          <a14:foregroundMark x1="48387" y1="44444" x2="31720" y2="54365"/>
                          <a14:foregroundMark x1="31720" y1="54365" x2="59409" y2="53373"/>
                          <a14:foregroundMark x1="59409" y1="53373" x2="20430" y2="65873"/>
                          <a14:foregroundMark x1="20430" y1="65873" x2="23656" y2="49206"/>
                          <a14:foregroundMark x1="23656" y1="49206" x2="44355" y2="54960"/>
                          <a14:foregroundMark x1="44355" y1="54960" x2="65054" y2="51587"/>
                          <a14:foregroundMark x1="65054" y1="51587" x2="49462" y2="62500"/>
                          <a14:foregroundMark x1="49462" y1="62500" x2="40054" y2="65278"/>
                          <a14:foregroundMark x1="83333" y1="21627" x2="71237" y2="8929"/>
                          <a14:foregroundMark x1="71237" y1="8929" x2="20161" y2="9127"/>
                          <a14:foregroundMark x1="74194" y1="11111" x2="21237" y2="8730"/>
                          <a14:foregroundMark x1="85753" y1="22024" x2="82258" y2="7143"/>
                          <a14:foregroundMark x1="82258" y1="7143" x2="77419" y2="10714"/>
                          <a14:foregroundMark x1="86828" y1="11706" x2="87634" y2="11111"/>
                          <a14:foregroundMark x1="86290" y1="10913" x2="86559" y2="10317"/>
                          <a14:foregroundMark x1="86290" y1="10119" x2="68817" y2="8333"/>
                          <a14:foregroundMark x1="77151" y1="8532" x2="25000" y2="8135"/>
                          <a14:foregroundMark x1="25000" y1="8135" x2="48656" y2="6944"/>
                          <a14:foregroundMark x1="48656" y1="6944" x2="73387" y2="9524"/>
                          <a14:foregroundMark x1="73387" y1="9524" x2="29570" y2="9127"/>
                          <a14:foregroundMark x1="86559" y1="11310" x2="86290" y2="8333"/>
                          <a14:foregroundMark x1="84409" y1="9524" x2="84946" y2="7540"/>
                          <a14:foregroundMark x1="85484" y1="7738" x2="85215" y2="7341"/>
                          <a14:foregroundMark x1="54839" y1="7540" x2="12097" y2="7738"/>
                          <a14:foregroundMark x1="87634" y1="8730" x2="86290" y2="7937"/>
                          <a14:foregroundMark x1="27151" y1="89087" x2="68548" y2="92460"/>
                          <a14:foregroundMark x1="68548" y1="92460" x2="28763" y2="88889"/>
                          <a14:foregroundMark x1="86290" y1="7937" x2="86828" y2="7341"/>
                          <a14:foregroundMark x1="86290" y1="7937" x2="86828" y2="7540"/>
                          <a14:foregroundMark x1="88172" y1="7540" x2="86559" y2="8532"/>
                        </a14:backgroundRemoval>
                      </a14:imgEffect>
                    </a14:imgLayer>
                  </a14:imgProps>
                </a:ext>
              </a:extLst>
            </a:blip>
            <a:srcRect l="11535" t="6635" r="11229"/>
            <a:stretch/>
          </p:blipFill>
          <p:spPr>
            <a:xfrm>
              <a:off x="5495138" y="2771383"/>
              <a:ext cx="1201724" cy="1968143"/>
            </a:xfrm>
            <a:prstGeom prst="rect">
              <a:avLst/>
            </a:prstGeom>
          </p:spPr>
        </p:pic>
        <p:pic>
          <p:nvPicPr>
            <p:cNvPr id="1026" name="Picture 2" descr="Drag hand cursor icon white vector illustration | Premium Vector">
              <a:extLst>
                <a:ext uri="{FF2B5EF4-FFF2-40B4-BE49-F238E27FC236}">
                  <a16:creationId xmlns:a16="http://schemas.microsoft.com/office/drawing/2014/main" id="{6E71C46C-E744-B643-8F19-B9B25BFB72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802" b="76358" l="23323" r="76518">
                          <a14:foregroundMark x1="26198" y1="41853" x2="24601" y2="49042"/>
                          <a14:foregroundMark x1="24601" y1="49042" x2="38019" y2="70128"/>
                          <a14:foregroundMark x1="38019" y1="70128" x2="43610" y2="74601"/>
                          <a14:foregroundMark x1="43610" y1="74601" x2="61821" y2="73802"/>
                          <a14:foregroundMark x1="61821" y1="73802" x2="67891" y2="70128"/>
                          <a14:foregroundMark x1="67891" y1="70128" x2="74760" y2="47923"/>
                          <a14:foregroundMark x1="74760" y1="47923" x2="72364" y2="40895"/>
                          <a14:foregroundMark x1="72364" y1="40895" x2="63259" y2="35304"/>
                          <a14:foregroundMark x1="38179" y1="76198" x2="46486" y2="76358"/>
                          <a14:foregroundMark x1="46486" y1="76358" x2="68530" y2="75399"/>
                          <a14:foregroundMark x1="23482" y1="45048" x2="23482" y2="47284"/>
                          <a14:foregroundMark x1="48562" y1="23802" x2="52875" y2="23962"/>
                          <a14:foregroundMark x1="34026" y1="33866" x2="33866" y2="39297"/>
                          <a14:foregroundMark x1="60224" y1="49042" x2="55911" y2="61182"/>
                          <a14:foregroundMark x1="55911" y1="61182" x2="65495" y2="61022"/>
                          <a14:foregroundMark x1="65495" y1="61022" x2="62780" y2="38179"/>
                          <a14:foregroundMark x1="62780" y1="38179" x2="51278" y2="37220"/>
                          <a14:foregroundMark x1="51278" y1="37220" x2="44409" y2="49042"/>
                          <a14:foregroundMark x1="44409" y1="49042" x2="51597" y2="46486"/>
                          <a14:foregroundMark x1="51597" y1="46486" x2="48243" y2="38978"/>
                          <a14:foregroundMark x1="48243" y1="38978" x2="42812" y2="50799"/>
                          <a14:foregroundMark x1="42812" y1="50799" x2="48562" y2="45527"/>
                          <a14:foregroundMark x1="48562" y1="45527" x2="44888" y2="37380"/>
                          <a14:foregroundMark x1="44888" y1="37380" x2="39617" y2="44728"/>
                          <a14:foregroundMark x1="39617" y1="44728" x2="41374" y2="51438"/>
                          <a14:foregroundMark x1="41374" y1="51438" x2="46645" y2="46645"/>
                          <a14:foregroundMark x1="46645" y1="46645" x2="45527" y2="35463"/>
                          <a14:foregroundMark x1="45527" y1="35463" x2="37859" y2="39617"/>
                          <a14:foregroundMark x1="37859" y1="39617" x2="35783" y2="51438"/>
                          <a14:foregroundMark x1="35783" y1="51438" x2="45367" y2="41853"/>
                          <a14:foregroundMark x1="45367" y1="41853" x2="35304" y2="47923"/>
                          <a14:foregroundMark x1="35304" y1="47923" x2="39776" y2="55431"/>
                          <a14:foregroundMark x1="39776" y1="55431" x2="50000" y2="50000"/>
                          <a14:foregroundMark x1="50000" y1="50000" x2="56869" y2="37859"/>
                          <a14:foregroundMark x1="56869" y1="37859" x2="51597" y2="50160"/>
                          <a14:foregroundMark x1="51597" y1="50160" x2="57188" y2="55591"/>
                          <a14:foregroundMark x1="57188" y1="55591" x2="63578" y2="47604"/>
                          <a14:foregroundMark x1="63578" y1="47604" x2="50639" y2="55112"/>
                          <a14:foregroundMark x1="50639" y1="55112" x2="48882" y2="65655"/>
                          <a14:foregroundMark x1="48882" y1="65655" x2="58466" y2="55911"/>
                          <a14:foregroundMark x1="58466" y1="55911" x2="53674" y2="49201"/>
                          <a14:foregroundMark x1="53674" y1="49201" x2="45048" y2="54313"/>
                          <a14:foregroundMark x1="45048" y1="54313" x2="44409" y2="56550"/>
                          <a14:foregroundMark x1="41693" y1="60064" x2="34026" y2="53035"/>
                          <a14:foregroundMark x1="34026" y1="53035" x2="30351" y2="45367"/>
                          <a14:foregroundMark x1="30351" y1="45367" x2="30192" y2="55112"/>
                          <a14:foregroundMark x1="30192" y1="55112" x2="42812" y2="67412"/>
                          <a14:foregroundMark x1="42812" y1="67412" x2="49840" y2="69489"/>
                          <a14:foregroundMark x1="49840" y1="69489" x2="58466" y2="68850"/>
                          <a14:foregroundMark x1="58466" y1="68850" x2="64058" y2="64537"/>
                          <a14:foregroundMark x1="64058" y1="64537" x2="59744" y2="58307"/>
                          <a14:foregroundMark x1="59744" y1="58307" x2="52077" y2="52236"/>
                          <a14:foregroundMark x1="52077" y1="52236" x2="52236" y2="44569"/>
                          <a14:foregroundMark x1="52236" y1="44569" x2="56070" y2="36581"/>
                          <a14:foregroundMark x1="56070" y1="36581" x2="58466" y2="34984"/>
                          <a14:foregroundMark x1="59585" y1="32588" x2="52077" y2="31470"/>
                          <a14:foregroundMark x1="52077" y1="31470" x2="45367" y2="33387"/>
                          <a14:foregroundMark x1="45367" y1="33387" x2="42013" y2="38498"/>
                          <a14:foregroundMark x1="38339" y1="33387" x2="39617" y2="40895"/>
                          <a14:foregroundMark x1="39617" y1="40895" x2="42013" y2="33387"/>
                          <a14:foregroundMark x1="42013" y1="33387" x2="37380" y2="36422"/>
                          <a14:foregroundMark x1="49361" y1="28594" x2="49042" y2="30192"/>
                          <a14:foregroundMark x1="76198" y1="37700" x2="76518" y2="54633"/>
                          <a14:foregroundMark x1="76518" y1="54633" x2="76518" y2="54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0" t="18571" r="17461" b="21169"/>
            <a:stretch/>
          </p:blipFill>
          <p:spPr bwMode="auto">
            <a:xfrm>
              <a:off x="4907387" y="2493856"/>
              <a:ext cx="587751" cy="555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" hidden="1">
            <a:extLst>
              <a:ext uri="{FF2B5EF4-FFF2-40B4-BE49-F238E27FC236}">
                <a16:creationId xmlns:a16="http://schemas.microsoft.com/office/drawing/2014/main" id="{AE6B7F8C-1F05-BEFF-85D0-F0A565BDF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8" t="12633" r="26575" b="18788"/>
          <a:stretch/>
        </p:blipFill>
        <p:spPr bwMode="auto">
          <a:xfrm>
            <a:off x="4228420" y="1391641"/>
            <a:ext cx="3735159" cy="40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52086A-2C28-8FCF-ED88-5F7021C0D48C}"/>
              </a:ext>
            </a:extLst>
          </p:cNvPr>
          <p:cNvSpPr/>
          <p:nvPr/>
        </p:nvSpPr>
        <p:spPr>
          <a:xfrm>
            <a:off x="0" y="0"/>
            <a:ext cx="349542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B0B981-4F9D-C8B4-1FF4-FB1D9ED7C4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5455" y1="50752" x2="49650" y2="57143"/>
                        <a14:foregroundMark x1="50699" y1="43233" x2="52448" y2="46241"/>
                        <a14:foregroundMark x1="47203" y1="44361" x2="41259" y2="55263"/>
                        <a14:foregroundMark x1="52797" y1="45865" x2="57343" y2="54135"/>
                        <a14:foregroundMark x1="52098" y1="9774" x2="46853" y2="101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4345" y="6178811"/>
            <a:ext cx="672189" cy="6251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DEC309-3A91-2365-F081-25E7ADA5CA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9930" y="308551"/>
            <a:ext cx="7243930" cy="30608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5BF625-61F4-A7B0-F4E1-7719E7EA1E6F}"/>
              </a:ext>
            </a:extLst>
          </p:cNvPr>
          <p:cNvSpPr txBox="1"/>
          <p:nvPr/>
        </p:nvSpPr>
        <p:spPr>
          <a:xfrm>
            <a:off x="221302" y="669385"/>
            <a:ext cx="301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ndeins Strange Variable Regular" pitchFamily="2" charset="0"/>
              </a:rPr>
              <a:t>Review Back.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BEE380-2820-823D-F298-71F5955C0C5F}"/>
              </a:ext>
            </a:extLst>
          </p:cNvPr>
          <p:cNvSpPr txBox="1"/>
          <p:nvPr/>
        </p:nvSpPr>
        <p:spPr>
          <a:xfrm>
            <a:off x="221302" y="3763692"/>
            <a:ext cx="301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ndeins Strange Variable Regular" pitchFamily="2" charset="0"/>
              </a:rPr>
              <a:t>Plan ahead.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D26DD7-B1DF-6C56-0B91-F974EE9B94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9410" y="3369366"/>
            <a:ext cx="7192712" cy="335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56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EBBD2A-5037-0126-F8EC-401253DE0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hidden="1">
            <a:extLst>
              <a:ext uri="{FF2B5EF4-FFF2-40B4-BE49-F238E27FC236}">
                <a16:creationId xmlns:a16="http://schemas.microsoft.com/office/drawing/2014/main" id="{1EC1E9EB-7ABA-2654-55AA-A29A91044E7F}"/>
              </a:ext>
            </a:extLst>
          </p:cNvPr>
          <p:cNvSpPr txBox="1"/>
          <p:nvPr/>
        </p:nvSpPr>
        <p:spPr>
          <a:xfrm>
            <a:off x="670430" y="840182"/>
            <a:ext cx="4039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andeins Strange Variable Regular" pitchFamily="2" charset="0"/>
              </a:rPr>
              <a:t>Hello, Benji.</a:t>
            </a:r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C19F1549-414D-7B95-84B4-895A444FFC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 hidden="1">
            <a:extLst>
              <a:ext uri="{FF2B5EF4-FFF2-40B4-BE49-F238E27FC236}">
                <a16:creationId xmlns:a16="http://schemas.microsoft.com/office/drawing/2014/main" id="{A1FBDF01-0BD9-0658-E86B-0DA978F30E59}"/>
              </a:ext>
            </a:extLst>
          </p:cNvPr>
          <p:cNvGrpSpPr/>
          <p:nvPr/>
        </p:nvGrpSpPr>
        <p:grpSpPr>
          <a:xfrm>
            <a:off x="12192000" y="5901285"/>
            <a:ext cx="1789475" cy="2245670"/>
            <a:chOff x="4907387" y="2493856"/>
            <a:chExt cx="1789475" cy="2245670"/>
          </a:xfrm>
        </p:grpSpPr>
        <p:pic>
          <p:nvPicPr>
            <p:cNvPr id="9" name="Picture 8" descr="A document with a black cover&#10;&#10;Description automatically generated">
              <a:extLst>
                <a:ext uri="{FF2B5EF4-FFF2-40B4-BE49-F238E27FC236}">
                  <a16:creationId xmlns:a16="http://schemas.microsoft.com/office/drawing/2014/main" id="{9D01F7B9-0113-DD86-CBF6-2B9F65C63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6" b="92460" l="9409" r="89785">
                          <a14:foregroundMark x1="16129" y1="75992" x2="38441" y2="75992"/>
                          <a14:foregroundMark x1="38441" y1="75992" x2="79301" y2="73413"/>
                          <a14:foregroundMark x1="79301" y1="73413" x2="81452" y2="18254"/>
                          <a14:foregroundMark x1="81452" y1="18254" x2="54839" y2="11310"/>
                          <a14:foregroundMark x1="54839" y1="11310" x2="14516" y2="10119"/>
                          <a14:foregroundMark x1="46505" y1="36905" x2="39785" y2="53373"/>
                          <a14:foregroundMark x1="39785" y1="53373" x2="44624" y2="37897"/>
                          <a14:foregroundMark x1="44624" y1="37897" x2="30645" y2="26984"/>
                          <a14:foregroundMark x1="30645" y1="26984" x2="40591" y2="48810"/>
                          <a14:foregroundMark x1="40591" y1="48810" x2="56183" y2="37500"/>
                          <a14:foregroundMark x1="56183" y1="37500" x2="43817" y2="52183"/>
                          <a14:foregroundMark x1="43817" y1="52183" x2="66129" y2="32937"/>
                          <a14:foregroundMark x1="66129" y1="32937" x2="43011" y2="38294"/>
                          <a14:foregroundMark x1="43011" y1="38294" x2="42204" y2="38889"/>
                          <a14:foregroundMark x1="48387" y1="44444" x2="31720" y2="54365"/>
                          <a14:foregroundMark x1="31720" y1="54365" x2="59409" y2="53373"/>
                          <a14:foregroundMark x1="59409" y1="53373" x2="20430" y2="65873"/>
                          <a14:foregroundMark x1="20430" y1="65873" x2="23656" y2="49206"/>
                          <a14:foregroundMark x1="23656" y1="49206" x2="44355" y2="54960"/>
                          <a14:foregroundMark x1="44355" y1="54960" x2="65054" y2="51587"/>
                          <a14:foregroundMark x1="65054" y1="51587" x2="49462" y2="62500"/>
                          <a14:foregroundMark x1="49462" y1="62500" x2="40054" y2="65278"/>
                          <a14:foregroundMark x1="83333" y1="21627" x2="71237" y2="8929"/>
                          <a14:foregroundMark x1="71237" y1="8929" x2="20161" y2="9127"/>
                          <a14:foregroundMark x1="74194" y1="11111" x2="21237" y2="8730"/>
                          <a14:foregroundMark x1="85753" y1="22024" x2="82258" y2="7143"/>
                          <a14:foregroundMark x1="82258" y1="7143" x2="77419" y2="10714"/>
                          <a14:foregroundMark x1="86828" y1="11706" x2="87634" y2="11111"/>
                          <a14:foregroundMark x1="86290" y1="10913" x2="86559" y2="10317"/>
                          <a14:foregroundMark x1="86290" y1="10119" x2="68817" y2="8333"/>
                          <a14:foregroundMark x1="77151" y1="8532" x2="25000" y2="8135"/>
                          <a14:foregroundMark x1="25000" y1="8135" x2="48656" y2="6944"/>
                          <a14:foregroundMark x1="48656" y1="6944" x2="73387" y2="9524"/>
                          <a14:foregroundMark x1="73387" y1="9524" x2="29570" y2="9127"/>
                          <a14:foregroundMark x1="86559" y1="11310" x2="86290" y2="8333"/>
                          <a14:foregroundMark x1="84409" y1="9524" x2="84946" y2="7540"/>
                          <a14:foregroundMark x1="85484" y1="7738" x2="85215" y2="7341"/>
                          <a14:foregroundMark x1="54839" y1="7540" x2="12097" y2="7738"/>
                          <a14:foregroundMark x1="87634" y1="8730" x2="86290" y2="7937"/>
                          <a14:foregroundMark x1="27151" y1="89087" x2="68548" y2="92460"/>
                          <a14:foregroundMark x1="68548" y1="92460" x2="28763" y2="88889"/>
                          <a14:foregroundMark x1="86290" y1="7937" x2="86828" y2="7341"/>
                          <a14:foregroundMark x1="86290" y1="7937" x2="86828" y2="7540"/>
                          <a14:foregroundMark x1="88172" y1="7540" x2="86559" y2="8532"/>
                        </a14:backgroundRemoval>
                      </a14:imgEffect>
                    </a14:imgLayer>
                  </a14:imgProps>
                </a:ext>
              </a:extLst>
            </a:blip>
            <a:srcRect l="11535" t="6635" r="11229"/>
            <a:stretch/>
          </p:blipFill>
          <p:spPr>
            <a:xfrm>
              <a:off x="5495138" y="2771383"/>
              <a:ext cx="1201724" cy="1968143"/>
            </a:xfrm>
            <a:prstGeom prst="rect">
              <a:avLst/>
            </a:prstGeom>
          </p:spPr>
        </p:pic>
        <p:pic>
          <p:nvPicPr>
            <p:cNvPr id="1026" name="Picture 2" descr="Drag hand cursor icon white vector illustration | Premium Vector">
              <a:extLst>
                <a:ext uri="{FF2B5EF4-FFF2-40B4-BE49-F238E27FC236}">
                  <a16:creationId xmlns:a16="http://schemas.microsoft.com/office/drawing/2014/main" id="{5C832A16-0D4B-A4E0-4549-437A5570FE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802" b="76358" l="23323" r="76518">
                          <a14:foregroundMark x1="26198" y1="41853" x2="24601" y2="49042"/>
                          <a14:foregroundMark x1="24601" y1="49042" x2="38019" y2="70128"/>
                          <a14:foregroundMark x1="38019" y1="70128" x2="43610" y2="74601"/>
                          <a14:foregroundMark x1="43610" y1="74601" x2="61821" y2="73802"/>
                          <a14:foregroundMark x1="61821" y1="73802" x2="67891" y2="70128"/>
                          <a14:foregroundMark x1="67891" y1="70128" x2="74760" y2="47923"/>
                          <a14:foregroundMark x1="74760" y1="47923" x2="72364" y2="40895"/>
                          <a14:foregroundMark x1="72364" y1="40895" x2="63259" y2="35304"/>
                          <a14:foregroundMark x1="38179" y1="76198" x2="46486" y2="76358"/>
                          <a14:foregroundMark x1="46486" y1="76358" x2="68530" y2="75399"/>
                          <a14:foregroundMark x1="23482" y1="45048" x2="23482" y2="47284"/>
                          <a14:foregroundMark x1="48562" y1="23802" x2="52875" y2="23962"/>
                          <a14:foregroundMark x1="34026" y1="33866" x2="33866" y2="39297"/>
                          <a14:foregroundMark x1="60224" y1="49042" x2="55911" y2="61182"/>
                          <a14:foregroundMark x1="55911" y1="61182" x2="65495" y2="61022"/>
                          <a14:foregroundMark x1="65495" y1="61022" x2="62780" y2="38179"/>
                          <a14:foregroundMark x1="62780" y1="38179" x2="51278" y2="37220"/>
                          <a14:foregroundMark x1="51278" y1="37220" x2="44409" y2="49042"/>
                          <a14:foregroundMark x1="44409" y1="49042" x2="51597" y2="46486"/>
                          <a14:foregroundMark x1="51597" y1="46486" x2="48243" y2="38978"/>
                          <a14:foregroundMark x1="48243" y1="38978" x2="42812" y2="50799"/>
                          <a14:foregroundMark x1="42812" y1="50799" x2="48562" y2="45527"/>
                          <a14:foregroundMark x1="48562" y1="45527" x2="44888" y2="37380"/>
                          <a14:foregroundMark x1="44888" y1="37380" x2="39617" y2="44728"/>
                          <a14:foregroundMark x1="39617" y1="44728" x2="41374" y2="51438"/>
                          <a14:foregroundMark x1="41374" y1="51438" x2="46645" y2="46645"/>
                          <a14:foregroundMark x1="46645" y1="46645" x2="45527" y2="35463"/>
                          <a14:foregroundMark x1="45527" y1="35463" x2="37859" y2="39617"/>
                          <a14:foregroundMark x1="37859" y1="39617" x2="35783" y2="51438"/>
                          <a14:foregroundMark x1="35783" y1="51438" x2="45367" y2="41853"/>
                          <a14:foregroundMark x1="45367" y1="41853" x2="35304" y2="47923"/>
                          <a14:foregroundMark x1="35304" y1="47923" x2="39776" y2="55431"/>
                          <a14:foregroundMark x1="39776" y1="55431" x2="50000" y2="50000"/>
                          <a14:foregroundMark x1="50000" y1="50000" x2="56869" y2="37859"/>
                          <a14:foregroundMark x1="56869" y1="37859" x2="51597" y2="50160"/>
                          <a14:foregroundMark x1="51597" y1="50160" x2="57188" y2="55591"/>
                          <a14:foregroundMark x1="57188" y1="55591" x2="63578" y2="47604"/>
                          <a14:foregroundMark x1="63578" y1="47604" x2="50639" y2="55112"/>
                          <a14:foregroundMark x1="50639" y1="55112" x2="48882" y2="65655"/>
                          <a14:foregroundMark x1="48882" y1="65655" x2="58466" y2="55911"/>
                          <a14:foregroundMark x1="58466" y1="55911" x2="53674" y2="49201"/>
                          <a14:foregroundMark x1="53674" y1="49201" x2="45048" y2="54313"/>
                          <a14:foregroundMark x1="45048" y1="54313" x2="44409" y2="56550"/>
                          <a14:foregroundMark x1="41693" y1="60064" x2="34026" y2="53035"/>
                          <a14:foregroundMark x1="34026" y1="53035" x2="30351" y2="45367"/>
                          <a14:foregroundMark x1="30351" y1="45367" x2="30192" y2="55112"/>
                          <a14:foregroundMark x1="30192" y1="55112" x2="42812" y2="67412"/>
                          <a14:foregroundMark x1="42812" y1="67412" x2="49840" y2="69489"/>
                          <a14:foregroundMark x1="49840" y1="69489" x2="58466" y2="68850"/>
                          <a14:foregroundMark x1="58466" y1="68850" x2="64058" y2="64537"/>
                          <a14:foregroundMark x1="64058" y1="64537" x2="59744" y2="58307"/>
                          <a14:foregroundMark x1="59744" y1="58307" x2="52077" y2="52236"/>
                          <a14:foregroundMark x1="52077" y1="52236" x2="52236" y2="44569"/>
                          <a14:foregroundMark x1="52236" y1="44569" x2="56070" y2="36581"/>
                          <a14:foregroundMark x1="56070" y1="36581" x2="58466" y2="34984"/>
                          <a14:foregroundMark x1="59585" y1="32588" x2="52077" y2="31470"/>
                          <a14:foregroundMark x1="52077" y1="31470" x2="45367" y2="33387"/>
                          <a14:foregroundMark x1="45367" y1="33387" x2="42013" y2="38498"/>
                          <a14:foregroundMark x1="38339" y1="33387" x2="39617" y2="40895"/>
                          <a14:foregroundMark x1="39617" y1="40895" x2="42013" y2="33387"/>
                          <a14:foregroundMark x1="42013" y1="33387" x2="37380" y2="36422"/>
                          <a14:foregroundMark x1="49361" y1="28594" x2="49042" y2="30192"/>
                          <a14:foregroundMark x1="76198" y1="37700" x2="76518" y2="54633"/>
                          <a14:foregroundMark x1="76518" y1="54633" x2="76518" y2="54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0" t="18571" r="17461" b="21169"/>
            <a:stretch/>
          </p:blipFill>
          <p:spPr bwMode="auto">
            <a:xfrm>
              <a:off x="4907387" y="2493856"/>
              <a:ext cx="587751" cy="555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" hidden="1">
            <a:extLst>
              <a:ext uri="{FF2B5EF4-FFF2-40B4-BE49-F238E27FC236}">
                <a16:creationId xmlns:a16="http://schemas.microsoft.com/office/drawing/2014/main" id="{9965F212-EBEE-D9B9-3E83-68ED76697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8" t="12633" r="26575" b="18788"/>
          <a:stretch/>
        </p:blipFill>
        <p:spPr bwMode="auto">
          <a:xfrm>
            <a:off x="4228420" y="1391641"/>
            <a:ext cx="3735159" cy="40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B298AB0-1EB8-3667-CC8F-336A0644D1E8}"/>
              </a:ext>
            </a:extLst>
          </p:cNvPr>
          <p:cNvSpPr/>
          <p:nvPr/>
        </p:nvSpPr>
        <p:spPr>
          <a:xfrm>
            <a:off x="0" y="0"/>
            <a:ext cx="349542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B447E5-8472-274F-CBB0-7045203F1F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5455" y1="50752" x2="49650" y2="57143"/>
                        <a14:foregroundMark x1="50699" y1="43233" x2="52448" y2="46241"/>
                        <a14:foregroundMark x1="47203" y1="44361" x2="41259" y2="55263"/>
                        <a14:foregroundMark x1="52797" y1="45865" x2="57343" y2="54135"/>
                        <a14:foregroundMark x1="52098" y1="9774" x2="46853" y2="101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4345" y="6178811"/>
            <a:ext cx="672189" cy="6251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A3D0A4-EB59-5155-E2AD-ED425F77A508}"/>
              </a:ext>
            </a:extLst>
          </p:cNvPr>
          <p:cNvSpPr txBox="1"/>
          <p:nvPr/>
        </p:nvSpPr>
        <p:spPr>
          <a:xfrm>
            <a:off x="221302" y="1132245"/>
            <a:ext cx="30163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ndeins Strange Variable Regular" pitchFamily="2" charset="0"/>
              </a:rPr>
              <a:t>Generate AI summaries.</a:t>
            </a:r>
          </a:p>
        </p:txBody>
      </p:sp>
      <p:pic>
        <p:nvPicPr>
          <p:cNvPr id="5" name="Generate">
            <a:extLst>
              <a:ext uri="{FF2B5EF4-FFF2-40B4-BE49-F238E27FC236}">
                <a16:creationId xmlns:a16="http://schemas.microsoft.com/office/drawing/2014/main" id="{98DA9D1E-0AE1-C47C-6FEC-835746ACF1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5679" y="669385"/>
            <a:ext cx="7772400" cy="2095270"/>
          </a:xfrm>
          <a:prstGeom prst="rect">
            <a:avLst/>
          </a:prstGeom>
        </p:spPr>
      </p:pic>
      <p:pic>
        <p:nvPicPr>
          <p:cNvPr id="10" name="Generating">
            <a:extLst>
              <a:ext uri="{FF2B5EF4-FFF2-40B4-BE49-F238E27FC236}">
                <a16:creationId xmlns:a16="http://schemas.microsoft.com/office/drawing/2014/main" id="{1A0406E2-3E4D-F3D0-8536-937C6DBD5BC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499" t="3319" r="3287" b="9554"/>
          <a:stretch/>
        </p:blipFill>
        <p:spPr>
          <a:xfrm>
            <a:off x="4027577" y="669385"/>
            <a:ext cx="7789654" cy="2095270"/>
          </a:xfrm>
          <a:prstGeom prst="rect">
            <a:avLst/>
          </a:prstGeom>
        </p:spPr>
      </p:pic>
      <p:pic>
        <p:nvPicPr>
          <p:cNvPr id="19" name="Generated">
            <a:extLst>
              <a:ext uri="{FF2B5EF4-FFF2-40B4-BE49-F238E27FC236}">
                <a16:creationId xmlns:a16="http://schemas.microsoft.com/office/drawing/2014/main" id="{8C87DF6B-0714-18D9-AC40-864FE4A4D3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4173" y="669384"/>
            <a:ext cx="7813906" cy="29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A39EBC-7628-68A0-ED71-D82FE9B59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hidden="1">
            <a:extLst>
              <a:ext uri="{FF2B5EF4-FFF2-40B4-BE49-F238E27FC236}">
                <a16:creationId xmlns:a16="http://schemas.microsoft.com/office/drawing/2014/main" id="{25940439-3B0D-BFD5-4847-12C3B65118DC}"/>
              </a:ext>
            </a:extLst>
          </p:cNvPr>
          <p:cNvSpPr txBox="1"/>
          <p:nvPr/>
        </p:nvSpPr>
        <p:spPr>
          <a:xfrm>
            <a:off x="670430" y="840182"/>
            <a:ext cx="4039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andeins Strange Variable Regular" pitchFamily="2" charset="0"/>
              </a:rPr>
              <a:t>Hello, Benji.</a:t>
            </a:r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3C82A68C-AAC7-CE13-5314-1DD354F197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 hidden="1">
            <a:extLst>
              <a:ext uri="{FF2B5EF4-FFF2-40B4-BE49-F238E27FC236}">
                <a16:creationId xmlns:a16="http://schemas.microsoft.com/office/drawing/2014/main" id="{50DD251A-096E-FABB-3A74-A3864A9CC218}"/>
              </a:ext>
            </a:extLst>
          </p:cNvPr>
          <p:cNvGrpSpPr/>
          <p:nvPr/>
        </p:nvGrpSpPr>
        <p:grpSpPr>
          <a:xfrm>
            <a:off x="12192000" y="5901285"/>
            <a:ext cx="1789475" cy="2245670"/>
            <a:chOff x="4907387" y="2493856"/>
            <a:chExt cx="1789475" cy="2245670"/>
          </a:xfrm>
        </p:grpSpPr>
        <p:pic>
          <p:nvPicPr>
            <p:cNvPr id="9" name="Picture 8" descr="A document with a black cover&#10;&#10;Description automatically generated">
              <a:extLst>
                <a:ext uri="{FF2B5EF4-FFF2-40B4-BE49-F238E27FC236}">
                  <a16:creationId xmlns:a16="http://schemas.microsoft.com/office/drawing/2014/main" id="{E492856A-B6DE-F4F5-D32A-11007C87E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6" b="92460" l="9409" r="89785">
                          <a14:foregroundMark x1="16129" y1="75992" x2="38441" y2="75992"/>
                          <a14:foregroundMark x1="38441" y1="75992" x2="79301" y2="73413"/>
                          <a14:foregroundMark x1="79301" y1="73413" x2="81452" y2="18254"/>
                          <a14:foregroundMark x1="81452" y1="18254" x2="54839" y2="11310"/>
                          <a14:foregroundMark x1="54839" y1="11310" x2="14516" y2="10119"/>
                          <a14:foregroundMark x1="46505" y1="36905" x2="39785" y2="53373"/>
                          <a14:foregroundMark x1="39785" y1="53373" x2="44624" y2="37897"/>
                          <a14:foregroundMark x1="44624" y1="37897" x2="30645" y2="26984"/>
                          <a14:foregroundMark x1="30645" y1="26984" x2="40591" y2="48810"/>
                          <a14:foregroundMark x1="40591" y1="48810" x2="56183" y2="37500"/>
                          <a14:foregroundMark x1="56183" y1="37500" x2="43817" y2="52183"/>
                          <a14:foregroundMark x1="43817" y1="52183" x2="66129" y2="32937"/>
                          <a14:foregroundMark x1="66129" y1="32937" x2="43011" y2="38294"/>
                          <a14:foregroundMark x1="43011" y1="38294" x2="42204" y2="38889"/>
                          <a14:foregroundMark x1="48387" y1="44444" x2="31720" y2="54365"/>
                          <a14:foregroundMark x1="31720" y1="54365" x2="59409" y2="53373"/>
                          <a14:foregroundMark x1="59409" y1="53373" x2="20430" y2="65873"/>
                          <a14:foregroundMark x1="20430" y1="65873" x2="23656" y2="49206"/>
                          <a14:foregroundMark x1="23656" y1="49206" x2="44355" y2="54960"/>
                          <a14:foregroundMark x1="44355" y1="54960" x2="65054" y2="51587"/>
                          <a14:foregroundMark x1="65054" y1="51587" x2="49462" y2="62500"/>
                          <a14:foregroundMark x1="49462" y1="62500" x2="40054" y2="65278"/>
                          <a14:foregroundMark x1="83333" y1="21627" x2="71237" y2="8929"/>
                          <a14:foregroundMark x1="71237" y1="8929" x2="20161" y2="9127"/>
                          <a14:foregroundMark x1="74194" y1="11111" x2="21237" y2="8730"/>
                          <a14:foregroundMark x1="85753" y1="22024" x2="82258" y2="7143"/>
                          <a14:foregroundMark x1="82258" y1="7143" x2="77419" y2="10714"/>
                          <a14:foregroundMark x1="86828" y1="11706" x2="87634" y2="11111"/>
                          <a14:foregroundMark x1="86290" y1="10913" x2="86559" y2="10317"/>
                          <a14:foregroundMark x1="86290" y1="10119" x2="68817" y2="8333"/>
                          <a14:foregroundMark x1="77151" y1="8532" x2="25000" y2="8135"/>
                          <a14:foregroundMark x1="25000" y1="8135" x2="48656" y2="6944"/>
                          <a14:foregroundMark x1="48656" y1="6944" x2="73387" y2="9524"/>
                          <a14:foregroundMark x1="73387" y1="9524" x2="29570" y2="9127"/>
                          <a14:foregroundMark x1="86559" y1="11310" x2="86290" y2="8333"/>
                          <a14:foregroundMark x1="84409" y1="9524" x2="84946" y2="7540"/>
                          <a14:foregroundMark x1="85484" y1="7738" x2="85215" y2="7341"/>
                          <a14:foregroundMark x1="54839" y1="7540" x2="12097" y2="7738"/>
                          <a14:foregroundMark x1="87634" y1="8730" x2="86290" y2="7937"/>
                          <a14:foregroundMark x1="27151" y1="89087" x2="68548" y2="92460"/>
                          <a14:foregroundMark x1="68548" y1="92460" x2="28763" y2="88889"/>
                          <a14:foregroundMark x1="86290" y1="7937" x2="86828" y2="7341"/>
                          <a14:foregroundMark x1="86290" y1="7937" x2="86828" y2="7540"/>
                          <a14:foregroundMark x1="88172" y1="7540" x2="86559" y2="8532"/>
                        </a14:backgroundRemoval>
                      </a14:imgEffect>
                    </a14:imgLayer>
                  </a14:imgProps>
                </a:ext>
              </a:extLst>
            </a:blip>
            <a:srcRect l="11535" t="6635" r="11229"/>
            <a:stretch/>
          </p:blipFill>
          <p:spPr>
            <a:xfrm>
              <a:off x="5495138" y="2771383"/>
              <a:ext cx="1201724" cy="1968143"/>
            </a:xfrm>
            <a:prstGeom prst="rect">
              <a:avLst/>
            </a:prstGeom>
          </p:spPr>
        </p:pic>
        <p:pic>
          <p:nvPicPr>
            <p:cNvPr id="1026" name="Picture 2" descr="Drag hand cursor icon white vector illustration | Premium Vector">
              <a:extLst>
                <a:ext uri="{FF2B5EF4-FFF2-40B4-BE49-F238E27FC236}">
                  <a16:creationId xmlns:a16="http://schemas.microsoft.com/office/drawing/2014/main" id="{5AD294D7-9D7A-9298-7A52-4D89870ABA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802" b="76358" l="23323" r="76518">
                          <a14:foregroundMark x1="26198" y1="41853" x2="24601" y2="49042"/>
                          <a14:foregroundMark x1="24601" y1="49042" x2="38019" y2="70128"/>
                          <a14:foregroundMark x1="38019" y1="70128" x2="43610" y2="74601"/>
                          <a14:foregroundMark x1="43610" y1="74601" x2="61821" y2="73802"/>
                          <a14:foregroundMark x1="61821" y1="73802" x2="67891" y2="70128"/>
                          <a14:foregroundMark x1="67891" y1="70128" x2="74760" y2="47923"/>
                          <a14:foregroundMark x1="74760" y1="47923" x2="72364" y2="40895"/>
                          <a14:foregroundMark x1="72364" y1="40895" x2="63259" y2="35304"/>
                          <a14:foregroundMark x1="38179" y1="76198" x2="46486" y2="76358"/>
                          <a14:foregroundMark x1="46486" y1="76358" x2="68530" y2="75399"/>
                          <a14:foregroundMark x1="23482" y1="45048" x2="23482" y2="47284"/>
                          <a14:foregroundMark x1="48562" y1="23802" x2="52875" y2="23962"/>
                          <a14:foregroundMark x1="34026" y1="33866" x2="33866" y2="39297"/>
                          <a14:foregroundMark x1="60224" y1="49042" x2="55911" y2="61182"/>
                          <a14:foregroundMark x1="55911" y1="61182" x2="65495" y2="61022"/>
                          <a14:foregroundMark x1="65495" y1="61022" x2="62780" y2="38179"/>
                          <a14:foregroundMark x1="62780" y1="38179" x2="51278" y2="37220"/>
                          <a14:foregroundMark x1="51278" y1="37220" x2="44409" y2="49042"/>
                          <a14:foregroundMark x1="44409" y1="49042" x2="51597" y2="46486"/>
                          <a14:foregroundMark x1="51597" y1="46486" x2="48243" y2="38978"/>
                          <a14:foregroundMark x1="48243" y1="38978" x2="42812" y2="50799"/>
                          <a14:foregroundMark x1="42812" y1="50799" x2="48562" y2="45527"/>
                          <a14:foregroundMark x1="48562" y1="45527" x2="44888" y2="37380"/>
                          <a14:foregroundMark x1="44888" y1="37380" x2="39617" y2="44728"/>
                          <a14:foregroundMark x1="39617" y1="44728" x2="41374" y2="51438"/>
                          <a14:foregroundMark x1="41374" y1="51438" x2="46645" y2="46645"/>
                          <a14:foregroundMark x1="46645" y1="46645" x2="45527" y2="35463"/>
                          <a14:foregroundMark x1="45527" y1="35463" x2="37859" y2="39617"/>
                          <a14:foregroundMark x1="37859" y1="39617" x2="35783" y2="51438"/>
                          <a14:foregroundMark x1="35783" y1="51438" x2="45367" y2="41853"/>
                          <a14:foregroundMark x1="45367" y1="41853" x2="35304" y2="47923"/>
                          <a14:foregroundMark x1="35304" y1="47923" x2="39776" y2="55431"/>
                          <a14:foregroundMark x1="39776" y1="55431" x2="50000" y2="50000"/>
                          <a14:foregroundMark x1="50000" y1="50000" x2="56869" y2="37859"/>
                          <a14:foregroundMark x1="56869" y1="37859" x2="51597" y2="50160"/>
                          <a14:foregroundMark x1="51597" y1="50160" x2="57188" y2="55591"/>
                          <a14:foregroundMark x1="57188" y1="55591" x2="63578" y2="47604"/>
                          <a14:foregroundMark x1="63578" y1="47604" x2="50639" y2="55112"/>
                          <a14:foregroundMark x1="50639" y1="55112" x2="48882" y2="65655"/>
                          <a14:foregroundMark x1="48882" y1="65655" x2="58466" y2="55911"/>
                          <a14:foregroundMark x1="58466" y1="55911" x2="53674" y2="49201"/>
                          <a14:foregroundMark x1="53674" y1="49201" x2="45048" y2="54313"/>
                          <a14:foregroundMark x1="45048" y1="54313" x2="44409" y2="56550"/>
                          <a14:foregroundMark x1="41693" y1="60064" x2="34026" y2="53035"/>
                          <a14:foregroundMark x1="34026" y1="53035" x2="30351" y2="45367"/>
                          <a14:foregroundMark x1="30351" y1="45367" x2="30192" y2="55112"/>
                          <a14:foregroundMark x1="30192" y1="55112" x2="42812" y2="67412"/>
                          <a14:foregroundMark x1="42812" y1="67412" x2="49840" y2="69489"/>
                          <a14:foregroundMark x1="49840" y1="69489" x2="58466" y2="68850"/>
                          <a14:foregroundMark x1="58466" y1="68850" x2="64058" y2="64537"/>
                          <a14:foregroundMark x1="64058" y1="64537" x2="59744" y2="58307"/>
                          <a14:foregroundMark x1="59744" y1="58307" x2="52077" y2="52236"/>
                          <a14:foregroundMark x1="52077" y1="52236" x2="52236" y2="44569"/>
                          <a14:foregroundMark x1="52236" y1="44569" x2="56070" y2="36581"/>
                          <a14:foregroundMark x1="56070" y1="36581" x2="58466" y2="34984"/>
                          <a14:foregroundMark x1="59585" y1="32588" x2="52077" y2="31470"/>
                          <a14:foregroundMark x1="52077" y1="31470" x2="45367" y2="33387"/>
                          <a14:foregroundMark x1="45367" y1="33387" x2="42013" y2="38498"/>
                          <a14:foregroundMark x1="38339" y1="33387" x2="39617" y2="40895"/>
                          <a14:foregroundMark x1="39617" y1="40895" x2="42013" y2="33387"/>
                          <a14:foregroundMark x1="42013" y1="33387" x2="37380" y2="36422"/>
                          <a14:foregroundMark x1="49361" y1="28594" x2="49042" y2="30192"/>
                          <a14:foregroundMark x1="76198" y1="37700" x2="76518" y2="54633"/>
                          <a14:foregroundMark x1="76518" y1="54633" x2="76518" y2="54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0" t="18571" r="17461" b="21169"/>
            <a:stretch/>
          </p:blipFill>
          <p:spPr bwMode="auto">
            <a:xfrm>
              <a:off x="4907387" y="2493856"/>
              <a:ext cx="587751" cy="555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" hidden="1">
            <a:extLst>
              <a:ext uri="{FF2B5EF4-FFF2-40B4-BE49-F238E27FC236}">
                <a16:creationId xmlns:a16="http://schemas.microsoft.com/office/drawing/2014/main" id="{DE2516F5-9169-89E9-9E5B-A78D877D6C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8" t="12633" r="26575" b="18788"/>
          <a:stretch/>
        </p:blipFill>
        <p:spPr bwMode="auto">
          <a:xfrm>
            <a:off x="4228420" y="1391641"/>
            <a:ext cx="3735159" cy="40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21B69D4-F604-6756-E83C-ADF90F5F888A}"/>
              </a:ext>
            </a:extLst>
          </p:cNvPr>
          <p:cNvSpPr/>
          <p:nvPr/>
        </p:nvSpPr>
        <p:spPr>
          <a:xfrm>
            <a:off x="0" y="0"/>
            <a:ext cx="349542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B5595A-7CD1-C9BB-9F9E-21913497ED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5455" y1="50752" x2="49650" y2="57143"/>
                        <a14:foregroundMark x1="50699" y1="43233" x2="52448" y2="46241"/>
                        <a14:foregroundMark x1="47203" y1="44361" x2="41259" y2="55263"/>
                        <a14:foregroundMark x1="52797" y1="45865" x2="57343" y2="54135"/>
                        <a14:foregroundMark x1="52098" y1="9774" x2="46853" y2="101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4345" y="6178811"/>
            <a:ext cx="672189" cy="6251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909F59-5ED5-1571-5781-344336F59C5C}"/>
              </a:ext>
            </a:extLst>
          </p:cNvPr>
          <p:cNvSpPr txBox="1"/>
          <p:nvPr/>
        </p:nvSpPr>
        <p:spPr>
          <a:xfrm>
            <a:off x="221302" y="1132245"/>
            <a:ext cx="30163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ndeins Strange Variable Regular" pitchFamily="2" charset="0"/>
              </a:rPr>
              <a:t>Talk to Plana5 CoPilot.</a:t>
            </a:r>
          </a:p>
          <a:p>
            <a:pPr algn="ctr"/>
            <a:endParaRPr lang="en-US" sz="3200" b="1" dirty="0">
              <a:latin typeface="Bandeins Strange Variable Regular" pitchFamily="2" charset="0"/>
            </a:endParaRPr>
          </a:p>
          <a:p>
            <a:pPr algn="ctr"/>
            <a:r>
              <a:rPr lang="en-US" sz="3200" b="1" dirty="0">
                <a:latin typeface="Bandeins Strange Variable Regular" pitchFamily="2" charset="0"/>
              </a:rPr>
              <a:t>You personal Assistant.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9046F-6A37-E529-7003-72F9A6154AA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562" t="1666" r="2920" b="1552"/>
          <a:stretch/>
        </p:blipFill>
        <p:spPr>
          <a:xfrm>
            <a:off x="9083004" y="2409517"/>
            <a:ext cx="2851209" cy="3706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AFDC6D-F7FE-7126-3D8D-278E5B982790}"/>
              </a:ext>
            </a:extLst>
          </p:cNvPr>
          <p:cNvSpPr txBox="1"/>
          <p:nvPr/>
        </p:nvSpPr>
        <p:spPr>
          <a:xfrm>
            <a:off x="9203822" y="5716350"/>
            <a:ext cx="4520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Bandeins Strange Variable Medium Regular" pitchFamily="2" charset="0"/>
              </a:rPr>
              <a:t>… you </a:t>
            </a:r>
            <a:r>
              <a:rPr lang="en-US" sz="1050" dirty="0">
                <a:effectLst/>
                <a:latin typeface="Bandeins Strange Variable Medium Regular" pitchFamily="2" charset="0"/>
              </a:rPr>
              <a:t>got someone?</a:t>
            </a:r>
            <a:endParaRPr lang="en-US" sz="1050" dirty="0">
              <a:latin typeface="Bandeins Strange Variable Medium Regula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4A00AB-A2EE-290E-B230-10FE509EDA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64046" y="3081859"/>
            <a:ext cx="1701800" cy="654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D76675-123A-7A6B-61A3-5CA6584DB8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84589" y="3754201"/>
            <a:ext cx="1812264" cy="6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25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BE94A1-518A-0075-BFC0-AE183181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hidden="1">
            <a:extLst>
              <a:ext uri="{FF2B5EF4-FFF2-40B4-BE49-F238E27FC236}">
                <a16:creationId xmlns:a16="http://schemas.microsoft.com/office/drawing/2014/main" id="{C478CE88-7AC5-9184-08C3-EDA50B7B88CA}"/>
              </a:ext>
            </a:extLst>
          </p:cNvPr>
          <p:cNvSpPr txBox="1"/>
          <p:nvPr/>
        </p:nvSpPr>
        <p:spPr>
          <a:xfrm>
            <a:off x="670430" y="840182"/>
            <a:ext cx="4039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andeins Strange Variable Regular" pitchFamily="2" charset="0"/>
              </a:rPr>
              <a:t>Hello, Benji.</a:t>
            </a:r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9C336EE8-695A-6A4A-F1D5-4060BFBD01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 hidden="1">
            <a:extLst>
              <a:ext uri="{FF2B5EF4-FFF2-40B4-BE49-F238E27FC236}">
                <a16:creationId xmlns:a16="http://schemas.microsoft.com/office/drawing/2014/main" id="{DB53B809-8ECA-1AB3-F9AD-D7C20F9AF91D}"/>
              </a:ext>
            </a:extLst>
          </p:cNvPr>
          <p:cNvGrpSpPr/>
          <p:nvPr/>
        </p:nvGrpSpPr>
        <p:grpSpPr>
          <a:xfrm>
            <a:off x="12192000" y="5901285"/>
            <a:ext cx="1789475" cy="2245670"/>
            <a:chOff x="4907387" y="2493856"/>
            <a:chExt cx="1789475" cy="2245670"/>
          </a:xfrm>
        </p:grpSpPr>
        <p:pic>
          <p:nvPicPr>
            <p:cNvPr id="9" name="Picture 8" descr="A document with a black cover&#10;&#10;Description automatically generated">
              <a:extLst>
                <a:ext uri="{FF2B5EF4-FFF2-40B4-BE49-F238E27FC236}">
                  <a16:creationId xmlns:a16="http://schemas.microsoft.com/office/drawing/2014/main" id="{583ADD71-2938-AECE-66CD-59C0B5CA5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6" b="92460" l="9409" r="89785">
                          <a14:foregroundMark x1="16129" y1="75992" x2="38441" y2="75992"/>
                          <a14:foregroundMark x1="38441" y1="75992" x2="79301" y2="73413"/>
                          <a14:foregroundMark x1="79301" y1="73413" x2="81452" y2="18254"/>
                          <a14:foregroundMark x1="81452" y1="18254" x2="54839" y2="11310"/>
                          <a14:foregroundMark x1="54839" y1="11310" x2="14516" y2="10119"/>
                          <a14:foregroundMark x1="46505" y1="36905" x2="39785" y2="53373"/>
                          <a14:foregroundMark x1="39785" y1="53373" x2="44624" y2="37897"/>
                          <a14:foregroundMark x1="44624" y1="37897" x2="30645" y2="26984"/>
                          <a14:foregroundMark x1="30645" y1="26984" x2="40591" y2="48810"/>
                          <a14:foregroundMark x1="40591" y1="48810" x2="56183" y2="37500"/>
                          <a14:foregroundMark x1="56183" y1="37500" x2="43817" y2="52183"/>
                          <a14:foregroundMark x1="43817" y1="52183" x2="66129" y2="32937"/>
                          <a14:foregroundMark x1="66129" y1="32937" x2="43011" y2="38294"/>
                          <a14:foregroundMark x1="43011" y1="38294" x2="42204" y2="38889"/>
                          <a14:foregroundMark x1="48387" y1="44444" x2="31720" y2="54365"/>
                          <a14:foregroundMark x1="31720" y1="54365" x2="59409" y2="53373"/>
                          <a14:foregroundMark x1="59409" y1="53373" x2="20430" y2="65873"/>
                          <a14:foregroundMark x1="20430" y1="65873" x2="23656" y2="49206"/>
                          <a14:foregroundMark x1="23656" y1="49206" x2="44355" y2="54960"/>
                          <a14:foregroundMark x1="44355" y1="54960" x2="65054" y2="51587"/>
                          <a14:foregroundMark x1="65054" y1="51587" x2="49462" y2="62500"/>
                          <a14:foregroundMark x1="49462" y1="62500" x2="40054" y2="65278"/>
                          <a14:foregroundMark x1="83333" y1="21627" x2="71237" y2="8929"/>
                          <a14:foregroundMark x1="71237" y1="8929" x2="20161" y2="9127"/>
                          <a14:foregroundMark x1="74194" y1="11111" x2="21237" y2="8730"/>
                          <a14:foregroundMark x1="85753" y1="22024" x2="82258" y2="7143"/>
                          <a14:foregroundMark x1="82258" y1="7143" x2="77419" y2="10714"/>
                          <a14:foregroundMark x1="86828" y1="11706" x2="87634" y2="11111"/>
                          <a14:foregroundMark x1="86290" y1="10913" x2="86559" y2="10317"/>
                          <a14:foregroundMark x1="86290" y1="10119" x2="68817" y2="8333"/>
                          <a14:foregroundMark x1="77151" y1="8532" x2="25000" y2="8135"/>
                          <a14:foregroundMark x1="25000" y1="8135" x2="48656" y2="6944"/>
                          <a14:foregroundMark x1="48656" y1="6944" x2="73387" y2="9524"/>
                          <a14:foregroundMark x1="73387" y1="9524" x2="29570" y2="9127"/>
                          <a14:foregroundMark x1="86559" y1="11310" x2="86290" y2="8333"/>
                          <a14:foregroundMark x1="84409" y1="9524" x2="84946" y2="7540"/>
                          <a14:foregroundMark x1="85484" y1="7738" x2="85215" y2="7341"/>
                          <a14:foregroundMark x1="54839" y1="7540" x2="12097" y2="7738"/>
                          <a14:foregroundMark x1="87634" y1="8730" x2="86290" y2="7937"/>
                          <a14:foregroundMark x1="27151" y1="89087" x2="68548" y2="92460"/>
                          <a14:foregroundMark x1="68548" y1="92460" x2="28763" y2="88889"/>
                          <a14:foregroundMark x1="86290" y1="7937" x2="86828" y2="7341"/>
                          <a14:foregroundMark x1="86290" y1="7937" x2="86828" y2="7540"/>
                          <a14:foregroundMark x1="88172" y1="7540" x2="86559" y2="8532"/>
                        </a14:backgroundRemoval>
                      </a14:imgEffect>
                    </a14:imgLayer>
                  </a14:imgProps>
                </a:ext>
              </a:extLst>
            </a:blip>
            <a:srcRect l="11535" t="6635" r="11229"/>
            <a:stretch/>
          </p:blipFill>
          <p:spPr>
            <a:xfrm>
              <a:off x="5495138" y="2771383"/>
              <a:ext cx="1201724" cy="1968143"/>
            </a:xfrm>
            <a:prstGeom prst="rect">
              <a:avLst/>
            </a:prstGeom>
          </p:spPr>
        </p:pic>
        <p:pic>
          <p:nvPicPr>
            <p:cNvPr id="1026" name="Picture 2" descr="Drag hand cursor icon white vector illustration | Premium Vector">
              <a:extLst>
                <a:ext uri="{FF2B5EF4-FFF2-40B4-BE49-F238E27FC236}">
                  <a16:creationId xmlns:a16="http://schemas.microsoft.com/office/drawing/2014/main" id="{7CEDBE52-5382-9973-D011-EF1D72A1AB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802" b="76358" l="23323" r="76518">
                          <a14:foregroundMark x1="26198" y1="41853" x2="24601" y2="49042"/>
                          <a14:foregroundMark x1="24601" y1="49042" x2="38019" y2="70128"/>
                          <a14:foregroundMark x1="38019" y1="70128" x2="43610" y2="74601"/>
                          <a14:foregroundMark x1="43610" y1="74601" x2="61821" y2="73802"/>
                          <a14:foregroundMark x1="61821" y1="73802" x2="67891" y2="70128"/>
                          <a14:foregroundMark x1="67891" y1="70128" x2="74760" y2="47923"/>
                          <a14:foregroundMark x1="74760" y1="47923" x2="72364" y2="40895"/>
                          <a14:foregroundMark x1="72364" y1="40895" x2="63259" y2="35304"/>
                          <a14:foregroundMark x1="38179" y1="76198" x2="46486" y2="76358"/>
                          <a14:foregroundMark x1="46486" y1="76358" x2="68530" y2="75399"/>
                          <a14:foregroundMark x1="23482" y1="45048" x2="23482" y2="47284"/>
                          <a14:foregroundMark x1="48562" y1="23802" x2="52875" y2="23962"/>
                          <a14:foregroundMark x1="34026" y1="33866" x2="33866" y2="39297"/>
                          <a14:foregroundMark x1="60224" y1="49042" x2="55911" y2="61182"/>
                          <a14:foregroundMark x1="55911" y1="61182" x2="65495" y2="61022"/>
                          <a14:foregroundMark x1="65495" y1="61022" x2="62780" y2="38179"/>
                          <a14:foregroundMark x1="62780" y1="38179" x2="51278" y2="37220"/>
                          <a14:foregroundMark x1="51278" y1="37220" x2="44409" y2="49042"/>
                          <a14:foregroundMark x1="44409" y1="49042" x2="51597" y2="46486"/>
                          <a14:foregroundMark x1="51597" y1="46486" x2="48243" y2="38978"/>
                          <a14:foregroundMark x1="48243" y1="38978" x2="42812" y2="50799"/>
                          <a14:foregroundMark x1="42812" y1="50799" x2="48562" y2="45527"/>
                          <a14:foregroundMark x1="48562" y1="45527" x2="44888" y2="37380"/>
                          <a14:foregroundMark x1="44888" y1="37380" x2="39617" y2="44728"/>
                          <a14:foregroundMark x1="39617" y1="44728" x2="41374" y2="51438"/>
                          <a14:foregroundMark x1="41374" y1="51438" x2="46645" y2="46645"/>
                          <a14:foregroundMark x1="46645" y1="46645" x2="45527" y2="35463"/>
                          <a14:foregroundMark x1="45527" y1="35463" x2="37859" y2="39617"/>
                          <a14:foregroundMark x1="37859" y1="39617" x2="35783" y2="51438"/>
                          <a14:foregroundMark x1="35783" y1="51438" x2="45367" y2="41853"/>
                          <a14:foregroundMark x1="45367" y1="41853" x2="35304" y2="47923"/>
                          <a14:foregroundMark x1="35304" y1="47923" x2="39776" y2="55431"/>
                          <a14:foregroundMark x1="39776" y1="55431" x2="50000" y2="50000"/>
                          <a14:foregroundMark x1="50000" y1="50000" x2="56869" y2="37859"/>
                          <a14:foregroundMark x1="56869" y1="37859" x2="51597" y2="50160"/>
                          <a14:foregroundMark x1="51597" y1="50160" x2="57188" y2="55591"/>
                          <a14:foregroundMark x1="57188" y1="55591" x2="63578" y2="47604"/>
                          <a14:foregroundMark x1="63578" y1="47604" x2="50639" y2="55112"/>
                          <a14:foregroundMark x1="50639" y1="55112" x2="48882" y2="65655"/>
                          <a14:foregroundMark x1="48882" y1="65655" x2="58466" y2="55911"/>
                          <a14:foregroundMark x1="58466" y1="55911" x2="53674" y2="49201"/>
                          <a14:foregroundMark x1="53674" y1="49201" x2="45048" y2="54313"/>
                          <a14:foregroundMark x1="45048" y1="54313" x2="44409" y2="56550"/>
                          <a14:foregroundMark x1="41693" y1="60064" x2="34026" y2="53035"/>
                          <a14:foregroundMark x1="34026" y1="53035" x2="30351" y2="45367"/>
                          <a14:foregroundMark x1="30351" y1="45367" x2="30192" y2="55112"/>
                          <a14:foregroundMark x1="30192" y1="55112" x2="42812" y2="67412"/>
                          <a14:foregroundMark x1="42812" y1="67412" x2="49840" y2="69489"/>
                          <a14:foregroundMark x1="49840" y1="69489" x2="58466" y2="68850"/>
                          <a14:foregroundMark x1="58466" y1="68850" x2="64058" y2="64537"/>
                          <a14:foregroundMark x1="64058" y1="64537" x2="59744" y2="58307"/>
                          <a14:foregroundMark x1="59744" y1="58307" x2="52077" y2="52236"/>
                          <a14:foregroundMark x1="52077" y1="52236" x2="52236" y2="44569"/>
                          <a14:foregroundMark x1="52236" y1="44569" x2="56070" y2="36581"/>
                          <a14:foregroundMark x1="56070" y1="36581" x2="58466" y2="34984"/>
                          <a14:foregroundMark x1="59585" y1="32588" x2="52077" y2="31470"/>
                          <a14:foregroundMark x1="52077" y1="31470" x2="45367" y2="33387"/>
                          <a14:foregroundMark x1="45367" y1="33387" x2="42013" y2="38498"/>
                          <a14:foregroundMark x1="38339" y1="33387" x2="39617" y2="40895"/>
                          <a14:foregroundMark x1="39617" y1="40895" x2="42013" y2="33387"/>
                          <a14:foregroundMark x1="42013" y1="33387" x2="37380" y2="36422"/>
                          <a14:foregroundMark x1="49361" y1="28594" x2="49042" y2="30192"/>
                          <a14:foregroundMark x1="76198" y1="37700" x2="76518" y2="54633"/>
                          <a14:foregroundMark x1="76518" y1="54633" x2="76518" y2="54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0" t="18571" r="17461" b="21169"/>
            <a:stretch/>
          </p:blipFill>
          <p:spPr bwMode="auto">
            <a:xfrm>
              <a:off x="4907387" y="2493856"/>
              <a:ext cx="587751" cy="555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" hidden="1">
            <a:extLst>
              <a:ext uri="{FF2B5EF4-FFF2-40B4-BE49-F238E27FC236}">
                <a16:creationId xmlns:a16="http://schemas.microsoft.com/office/drawing/2014/main" id="{04759FDC-5731-E1E7-2EDF-A77DC7B9A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8" t="12633" r="26575" b="18788"/>
          <a:stretch/>
        </p:blipFill>
        <p:spPr bwMode="auto">
          <a:xfrm>
            <a:off x="4228420" y="1391641"/>
            <a:ext cx="3735159" cy="40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4E6BE7-B4EE-6100-1A6E-6853BAFC5517}"/>
              </a:ext>
            </a:extLst>
          </p:cNvPr>
          <p:cNvSpPr txBox="1"/>
          <p:nvPr/>
        </p:nvSpPr>
        <p:spPr>
          <a:xfrm>
            <a:off x="626319" y="4209041"/>
            <a:ext cx="5867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Bandeins Strange Variable Regular" pitchFamily="2" charset="0"/>
              </a:rPr>
              <a:t>Let’s raise 20k €.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D4E389-31AF-F161-0A45-EBBDB57CBA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5455" y1="50752" x2="49650" y2="57143"/>
                        <a14:foregroundMark x1="50699" y1="43233" x2="52448" y2="46241"/>
                        <a14:foregroundMark x1="47203" y1="44361" x2="41259" y2="55263"/>
                        <a14:foregroundMark x1="52797" y1="45865" x2="57343" y2="54135"/>
                        <a14:foregroundMark x1="52098" y1="9774" x2="46853" y2="101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4345" y="6178811"/>
            <a:ext cx="672189" cy="6251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B2600A-A3B8-86EF-EB54-962BFAC10F4A}"/>
              </a:ext>
            </a:extLst>
          </p:cNvPr>
          <p:cNvSpPr txBox="1"/>
          <p:nvPr/>
        </p:nvSpPr>
        <p:spPr>
          <a:xfrm>
            <a:off x="626318" y="5224704"/>
            <a:ext cx="11082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ndeins Strange Variable Semi Bold Regular" pitchFamily="2" charset="0"/>
              </a:rPr>
              <a:t>Help us finish PLANA5 in 2 months and we’ll pilot our product with </a:t>
            </a:r>
          </a:p>
          <a:p>
            <a:r>
              <a:rPr lang="en-US" sz="2800" b="1" dirty="0">
                <a:latin typeface="Bandeins Strange Variable Semi Bold Regular" pitchFamily="2" charset="0"/>
              </a:rPr>
              <a:t>10 companies.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29375B-DFE9-F071-4E88-EDA859FF7C2D}"/>
              </a:ext>
            </a:extLst>
          </p:cNvPr>
          <p:cNvSpPr txBox="1"/>
          <p:nvPr/>
        </p:nvSpPr>
        <p:spPr>
          <a:xfrm>
            <a:off x="626319" y="445808"/>
            <a:ext cx="5867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2F92"/>
                </a:solidFill>
                <a:latin typeface="Bandeins Strange Variable Regular" pitchFamily="2" charset="0"/>
              </a:rPr>
              <a:t>Month 01</a:t>
            </a:r>
          </a:p>
        </p:txBody>
      </p:sp>
    </p:spTree>
    <p:extLst>
      <p:ext uri="{BB962C8B-B14F-4D97-AF65-F5344CB8AC3E}">
        <p14:creationId xmlns:p14="http://schemas.microsoft.com/office/powerpoint/2010/main" val="245766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7969 -0.05856 L -0.1987 -0.26504 C -0.22305 -0.30902 -0.26459 -0.35787 -0.31133 -0.39814 C -0.3642 -0.44421 -0.40925 -0.47129 -0.44388 -0.47777 L -0.60834 -0.51736 " pathEditMode="relative" rAng="156000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96" y="-285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xit" presetSubtype="32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5B51AF-068A-F9AA-017E-38ABA2B8E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hidden="1">
            <a:extLst>
              <a:ext uri="{FF2B5EF4-FFF2-40B4-BE49-F238E27FC236}">
                <a16:creationId xmlns:a16="http://schemas.microsoft.com/office/drawing/2014/main" id="{BD3EFBE3-2D65-4443-E6E3-E8FC092BD8F9}"/>
              </a:ext>
            </a:extLst>
          </p:cNvPr>
          <p:cNvSpPr txBox="1"/>
          <p:nvPr/>
        </p:nvSpPr>
        <p:spPr>
          <a:xfrm>
            <a:off x="670430" y="840182"/>
            <a:ext cx="4039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andeins Strange Variable Regular" pitchFamily="2" charset="0"/>
              </a:rPr>
              <a:t>Hello, Benji.</a:t>
            </a:r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17FAAA01-E5CB-395D-C7E2-AD678E7625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 hidden="1">
            <a:extLst>
              <a:ext uri="{FF2B5EF4-FFF2-40B4-BE49-F238E27FC236}">
                <a16:creationId xmlns:a16="http://schemas.microsoft.com/office/drawing/2014/main" id="{1CEA7E3F-768B-E057-0C0E-68B224A4C213}"/>
              </a:ext>
            </a:extLst>
          </p:cNvPr>
          <p:cNvGrpSpPr/>
          <p:nvPr/>
        </p:nvGrpSpPr>
        <p:grpSpPr>
          <a:xfrm>
            <a:off x="12192000" y="5901285"/>
            <a:ext cx="1789475" cy="2245670"/>
            <a:chOff x="4907387" y="2493856"/>
            <a:chExt cx="1789475" cy="2245670"/>
          </a:xfrm>
        </p:grpSpPr>
        <p:pic>
          <p:nvPicPr>
            <p:cNvPr id="9" name="Picture 8" descr="A document with a black cover&#10;&#10;Description automatically generated">
              <a:extLst>
                <a:ext uri="{FF2B5EF4-FFF2-40B4-BE49-F238E27FC236}">
                  <a16:creationId xmlns:a16="http://schemas.microsoft.com/office/drawing/2014/main" id="{9BA48E74-BD8C-B2C1-8578-6D69C6B44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6" b="92460" l="9409" r="89785">
                          <a14:foregroundMark x1="16129" y1="75992" x2="38441" y2="75992"/>
                          <a14:foregroundMark x1="38441" y1="75992" x2="79301" y2="73413"/>
                          <a14:foregroundMark x1="79301" y1="73413" x2="81452" y2="18254"/>
                          <a14:foregroundMark x1="81452" y1="18254" x2="54839" y2="11310"/>
                          <a14:foregroundMark x1="54839" y1="11310" x2="14516" y2="10119"/>
                          <a14:foregroundMark x1="46505" y1="36905" x2="39785" y2="53373"/>
                          <a14:foregroundMark x1="39785" y1="53373" x2="44624" y2="37897"/>
                          <a14:foregroundMark x1="44624" y1="37897" x2="30645" y2="26984"/>
                          <a14:foregroundMark x1="30645" y1="26984" x2="40591" y2="48810"/>
                          <a14:foregroundMark x1="40591" y1="48810" x2="56183" y2="37500"/>
                          <a14:foregroundMark x1="56183" y1="37500" x2="43817" y2="52183"/>
                          <a14:foregroundMark x1="43817" y1="52183" x2="66129" y2="32937"/>
                          <a14:foregroundMark x1="66129" y1="32937" x2="43011" y2="38294"/>
                          <a14:foregroundMark x1="43011" y1="38294" x2="42204" y2="38889"/>
                          <a14:foregroundMark x1="48387" y1="44444" x2="31720" y2="54365"/>
                          <a14:foregroundMark x1="31720" y1="54365" x2="59409" y2="53373"/>
                          <a14:foregroundMark x1="59409" y1="53373" x2="20430" y2="65873"/>
                          <a14:foregroundMark x1="20430" y1="65873" x2="23656" y2="49206"/>
                          <a14:foregroundMark x1="23656" y1="49206" x2="44355" y2="54960"/>
                          <a14:foregroundMark x1="44355" y1="54960" x2="65054" y2="51587"/>
                          <a14:foregroundMark x1="65054" y1="51587" x2="49462" y2="62500"/>
                          <a14:foregroundMark x1="49462" y1="62500" x2="40054" y2="65278"/>
                          <a14:foregroundMark x1="83333" y1="21627" x2="71237" y2="8929"/>
                          <a14:foregroundMark x1="71237" y1="8929" x2="20161" y2="9127"/>
                          <a14:foregroundMark x1="74194" y1="11111" x2="21237" y2="8730"/>
                          <a14:foregroundMark x1="85753" y1="22024" x2="82258" y2="7143"/>
                          <a14:foregroundMark x1="82258" y1="7143" x2="77419" y2="10714"/>
                          <a14:foregroundMark x1="86828" y1="11706" x2="87634" y2="11111"/>
                          <a14:foregroundMark x1="86290" y1="10913" x2="86559" y2="10317"/>
                          <a14:foregroundMark x1="86290" y1="10119" x2="68817" y2="8333"/>
                          <a14:foregroundMark x1="77151" y1="8532" x2="25000" y2="8135"/>
                          <a14:foregroundMark x1="25000" y1="8135" x2="48656" y2="6944"/>
                          <a14:foregroundMark x1="48656" y1="6944" x2="73387" y2="9524"/>
                          <a14:foregroundMark x1="73387" y1="9524" x2="29570" y2="9127"/>
                          <a14:foregroundMark x1="86559" y1="11310" x2="86290" y2="8333"/>
                          <a14:foregroundMark x1="84409" y1="9524" x2="84946" y2="7540"/>
                          <a14:foregroundMark x1="85484" y1="7738" x2="85215" y2="7341"/>
                          <a14:foregroundMark x1="54839" y1="7540" x2="12097" y2="7738"/>
                          <a14:foregroundMark x1="87634" y1="8730" x2="86290" y2="7937"/>
                          <a14:foregroundMark x1="27151" y1="89087" x2="68548" y2="92460"/>
                          <a14:foregroundMark x1="68548" y1="92460" x2="28763" y2="88889"/>
                          <a14:foregroundMark x1="86290" y1="7937" x2="86828" y2="7341"/>
                          <a14:foregroundMark x1="86290" y1="7937" x2="86828" y2="7540"/>
                          <a14:foregroundMark x1="88172" y1="7540" x2="86559" y2="8532"/>
                        </a14:backgroundRemoval>
                      </a14:imgEffect>
                    </a14:imgLayer>
                  </a14:imgProps>
                </a:ext>
              </a:extLst>
            </a:blip>
            <a:srcRect l="11535" t="6635" r="11229"/>
            <a:stretch/>
          </p:blipFill>
          <p:spPr>
            <a:xfrm>
              <a:off x="5495138" y="2771383"/>
              <a:ext cx="1201724" cy="1968143"/>
            </a:xfrm>
            <a:prstGeom prst="rect">
              <a:avLst/>
            </a:prstGeom>
          </p:spPr>
        </p:pic>
        <p:pic>
          <p:nvPicPr>
            <p:cNvPr id="1026" name="Picture 2" descr="Drag hand cursor icon white vector illustration | Premium Vector">
              <a:extLst>
                <a:ext uri="{FF2B5EF4-FFF2-40B4-BE49-F238E27FC236}">
                  <a16:creationId xmlns:a16="http://schemas.microsoft.com/office/drawing/2014/main" id="{CB73652A-AF1F-8E06-CC2C-CB3C811D54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802" b="76358" l="23323" r="76518">
                          <a14:foregroundMark x1="26198" y1="41853" x2="24601" y2="49042"/>
                          <a14:foregroundMark x1="24601" y1="49042" x2="38019" y2="70128"/>
                          <a14:foregroundMark x1="38019" y1="70128" x2="43610" y2="74601"/>
                          <a14:foregroundMark x1="43610" y1="74601" x2="61821" y2="73802"/>
                          <a14:foregroundMark x1="61821" y1="73802" x2="67891" y2="70128"/>
                          <a14:foregroundMark x1="67891" y1="70128" x2="74760" y2="47923"/>
                          <a14:foregroundMark x1="74760" y1="47923" x2="72364" y2="40895"/>
                          <a14:foregroundMark x1="72364" y1="40895" x2="63259" y2="35304"/>
                          <a14:foregroundMark x1="38179" y1="76198" x2="46486" y2="76358"/>
                          <a14:foregroundMark x1="46486" y1="76358" x2="68530" y2="75399"/>
                          <a14:foregroundMark x1="23482" y1="45048" x2="23482" y2="47284"/>
                          <a14:foregroundMark x1="48562" y1="23802" x2="52875" y2="23962"/>
                          <a14:foregroundMark x1="34026" y1="33866" x2="33866" y2="39297"/>
                          <a14:foregroundMark x1="60224" y1="49042" x2="55911" y2="61182"/>
                          <a14:foregroundMark x1="55911" y1="61182" x2="65495" y2="61022"/>
                          <a14:foregroundMark x1="65495" y1="61022" x2="62780" y2="38179"/>
                          <a14:foregroundMark x1="62780" y1="38179" x2="51278" y2="37220"/>
                          <a14:foregroundMark x1="51278" y1="37220" x2="44409" y2="49042"/>
                          <a14:foregroundMark x1="44409" y1="49042" x2="51597" y2="46486"/>
                          <a14:foregroundMark x1="51597" y1="46486" x2="48243" y2="38978"/>
                          <a14:foregroundMark x1="48243" y1="38978" x2="42812" y2="50799"/>
                          <a14:foregroundMark x1="42812" y1="50799" x2="48562" y2="45527"/>
                          <a14:foregroundMark x1="48562" y1="45527" x2="44888" y2="37380"/>
                          <a14:foregroundMark x1="44888" y1="37380" x2="39617" y2="44728"/>
                          <a14:foregroundMark x1="39617" y1="44728" x2="41374" y2="51438"/>
                          <a14:foregroundMark x1="41374" y1="51438" x2="46645" y2="46645"/>
                          <a14:foregroundMark x1="46645" y1="46645" x2="45527" y2="35463"/>
                          <a14:foregroundMark x1="45527" y1="35463" x2="37859" y2="39617"/>
                          <a14:foregroundMark x1="37859" y1="39617" x2="35783" y2="51438"/>
                          <a14:foregroundMark x1="35783" y1="51438" x2="45367" y2="41853"/>
                          <a14:foregroundMark x1="45367" y1="41853" x2="35304" y2="47923"/>
                          <a14:foregroundMark x1="35304" y1="47923" x2="39776" y2="55431"/>
                          <a14:foregroundMark x1="39776" y1="55431" x2="50000" y2="50000"/>
                          <a14:foregroundMark x1="50000" y1="50000" x2="56869" y2="37859"/>
                          <a14:foregroundMark x1="56869" y1="37859" x2="51597" y2="50160"/>
                          <a14:foregroundMark x1="51597" y1="50160" x2="57188" y2="55591"/>
                          <a14:foregroundMark x1="57188" y1="55591" x2="63578" y2="47604"/>
                          <a14:foregroundMark x1="63578" y1="47604" x2="50639" y2="55112"/>
                          <a14:foregroundMark x1="50639" y1="55112" x2="48882" y2="65655"/>
                          <a14:foregroundMark x1="48882" y1="65655" x2="58466" y2="55911"/>
                          <a14:foregroundMark x1="58466" y1="55911" x2="53674" y2="49201"/>
                          <a14:foregroundMark x1="53674" y1="49201" x2="45048" y2="54313"/>
                          <a14:foregroundMark x1="45048" y1="54313" x2="44409" y2="56550"/>
                          <a14:foregroundMark x1="41693" y1="60064" x2="34026" y2="53035"/>
                          <a14:foregroundMark x1="34026" y1="53035" x2="30351" y2="45367"/>
                          <a14:foregroundMark x1="30351" y1="45367" x2="30192" y2="55112"/>
                          <a14:foregroundMark x1="30192" y1="55112" x2="42812" y2="67412"/>
                          <a14:foregroundMark x1="42812" y1="67412" x2="49840" y2="69489"/>
                          <a14:foregroundMark x1="49840" y1="69489" x2="58466" y2="68850"/>
                          <a14:foregroundMark x1="58466" y1="68850" x2="64058" y2="64537"/>
                          <a14:foregroundMark x1="64058" y1="64537" x2="59744" y2="58307"/>
                          <a14:foregroundMark x1="59744" y1="58307" x2="52077" y2="52236"/>
                          <a14:foregroundMark x1="52077" y1="52236" x2="52236" y2="44569"/>
                          <a14:foregroundMark x1="52236" y1="44569" x2="56070" y2="36581"/>
                          <a14:foregroundMark x1="56070" y1="36581" x2="58466" y2="34984"/>
                          <a14:foregroundMark x1="59585" y1="32588" x2="52077" y2="31470"/>
                          <a14:foregroundMark x1="52077" y1="31470" x2="45367" y2="33387"/>
                          <a14:foregroundMark x1="45367" y1="33387" x2="42013" y2="38498"/>
                          <a14:foregroundMark x1="38339" y1="33387" x2="39617" y2="40895"/>
                          <a14:foregroundMark x1="39617" y1="40895" x2="42013" y2="33387"/>
                          <a14:foregroundMark x1="42013" y1="33387" x2="37380" y2="36422"/>
                          <a14:foregroundMark x1="49361" y1="28594" x2="49042" y2="30192"/>
                          <a14:foregroundMark x1="76198" y1="37700" x2="76518" y2="54633"/>
                          <a14:foregroundMark x1="76518" y1="54633" x2="76518" y2="54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0" t="18571" r="17461" b="21169"/>
            <a:stretch/>
          </p:blipFill>
          <p:spPr bwMode="auto">
            <a:xfrm>
              <a:off x="4907387" y="2493856"/>
              <a:ext cx="587751" cy="555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" hidden="1">
            <a:extLst>
              <a:ext uri="{FF2B5EF4-FFF2-40B4-BE49-F238E27FC236}">
                <a16:creationId xmlns:a16="http://schemas.microsoft.com/office/drawing/2014/main" id="{C936E9AF-7615-6171-F075-C96158DED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8" t="12633" r="26575" b="18788"/>
          <a:stretch/>
        </p:blipFill>
        <p:spPr bwMode="auto">
          <a:xfrm>
            <a:off x="4228420" y="1391641"/>
            <a:ext cx="3735159" cy="40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46B629-50E6-E387-23D2-23ADECDF11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5455" y1="50752" x2="49650" y2="57143"/>
                        <a14:foregroundMark x1="50699" y1="43233" x2="52448" y2="46241"/>
                        <a14:foregroundMark x1="47203" y1="44361" x2="41259" y2="55263"/>
                        <a14:foregroundMark x1="52797" y1="45865" x2="57343" y2="54135"/>
                        <a14:foregroundMark x1="52098" y1="9774" x2="46853" y2="101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4345" y="6178811"/>
            <a:ext cx="672189" cy="6251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112002-02C4-2935-572B-0EA50E330162}"/>
              </a:ext>
            </a:extLst>
          </p:cNvPr>
          <p:cNvSpPr txBox="1"/>
          <p:nvPr/>
        </p:nvSpPr>
        <p:spPr>
          <a:xfrm>
            <a:off x="626319" y="445808"/>
            <a:ext cx="5867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2F92"/>
                </a:solidFill>
                <a:latin typeface="Bandeins Strange Variable Regular" pitchFamily="2" charset="0"/>
              </a:rPr>
              <a:t>End of Month 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741C42-29F2-E1B5-6F94-29B7047C42E8}"/>
              </a:ext>
            </a:extLst>
          </p:cNvPr>
          <p:cNvSpPr txBox="1"/>
          <p:nvPr/>
        </p:nvSpPr>
        <p:spPr>
          <a:xfrm>
            <a:off x="626318" y="4209041"/>
            <a:ext cx="97493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Bandeins Strange Variable Regular" pitchFamily="2" charset="0"/>
              </a:rPr>
              <a:t>The pilot is sold at 500€.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E0AA9-103F-EFD4-165C-3B73A9642202}"/>
              </a:ext>
            </a:extLst>
          </p:cNvPr>
          <p:cNvSpPr txBox="1"/>
          <p:nvPr/>
        </p:nvSpPr>
        <p:spPr>
          <a:xfrm>
            <a:off x="626318" y="5224704"/>
            <a:ext cx="11082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ndeins Strange Variable Semi Bold Regular" pitchFamily="2" charset="0"/>
              </a:rPr>
              <a:t>5k € more in revenue to help us pursue aggressive marketing.</a:t>
            </a:r>
          </a:p>
        </p:txBody>
      </p:sp>
    </p:spTree>
    <p:extLst>
      <p:ext uri="{BB962C8B-B14F-4D97-AF65-F5344CB8AC3E}">
        <p14:creationId xmlns:p14="http://schemas.microsoft.com/office/powerpoint/2010/main" val="269771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7969 -0.05856 L -0.1987 -0.26504 C -0.22305 -0.30902 -0.26459 -0.35787 -0.31133 -0.39814 C -0.3642 -0.44421 -0.40925 -0.47129 -0.44388 -0.47777 L -0.60834 -0.51736 " pathEditMode="relative" rAng="156000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96" y="-285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xit" presetSubtype="32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0D4C17-075F-2398-22F6-335C72E96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hidden="1">
            <a:extLst>
              <a:ext uri="{FF2B5EF4-FFF2-40B4-BE49-F238E27FC236}">
                <a16:creationId xmlns:a16="http://schemas.microsoft.com/office/drawing/2014/main" id="{908C133B-C527-07CA-F60F-031FCBF0D53D}"/>
              </a:ext>
            </a:extLst>
          </p:cNvPr>
          <p:cNvSpPr txBox="1"/>
          <p:nvPr/>
        </p:nvSpPr>
        <p:spPr>
          <a:xfrm>
            <a:off x="670430" y="840182"/>
            <a:ext cx="4039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andeins Strange Variable Regular" pitchFamily="2" charset="0"/>
              </a:rPr>
              <a:t>Hello, Benji.</a:t>
            </a:r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4D79A827-DF34-56C2-A979-6F2EB71E24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 hidden="1">
            <a:extLst>
              <a:ext uri="{FF2B5EF4-FFF2-40B4-BE49-F238E27FC236}">
                <a16:creationId xmlns:a16="http://schemas.microsoft.com/office/drawing/2014/main" id="{5FC31F47-52C0-A551-71F3-6A1DB2695A78}"/>
              </a:ext>
            </a:extLst>
          </p:cNvPr>
          <p:cNvGrpSpPr/>
          <p:nvPr/>
        </p:nvGrpSpPr>
        <p:grpSpPr>
          <a:xfrm>
            <a:off x="12192000" y="5901285"/>
            <a:ext cx="1789475" cy="2245670"/>
            <a:chOff x="4907387" y="2493856"/>
            <a:chExt cx="1789475" cy="2245670"/>
          </a:xfrm>
        </p:grpSpPr>
        <p:pic>
          <p:nvPicPr>
            <p:cNvPr id="9" name="Picture 8" descr="A document with a black cover&#10;&#10;Description automatically generated">
              <a:extLst>
                <a:ext uri="{FF2B5EF4-FFF2-40B4-BE49-F238E27FC236}">
                  <a16:creationId xmlns:a16="http://schemas.microsoft.com/office/drawing/2014/main" id="{AD714BD4-6661-6DFB-C625-9FFD0B3DF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6" b="92460" l="9409" r="89785">
                          <a14:foregroundMark x1="16129" y1="75992" x2="38441" y2="75992"/>
                          <a14:foregroundMark x1="38441" y1="75992" x2="79301" y2="73413"/>
                          <a14:foregroundMark x1="79301" y1="73413" x2="81452" y2="18254"/>
                          <a14:foregroundMark x1="81452" y1="18254" x2="54839" y2="11310"/>
                          <a14:foregroundMark x1="54839" y1="11310" x2="14516" y2="10119"/>
                          <a14:foregroundMark x1="46505" y1="36905" x2="39785" y2="53373"/>
                          <a14:foregroundMark x1="39785" y1="53373" x2="44624" y2="37897"/>
                          <a14:foregroundMark x1="44624" y1="37897" x2="30645" y2="26984"/>
                          <a14:foregroundMark x1="30645" y1="26984" x2="40591" y2="48810"/>
                          <a14:foregroundMark x1="40591" y1="48810" x2="56183" y2="37500"/>
                          <a14:foregroundMark x1="56183" y1="37500" x2="43817" y2="52183"/>
                          <a14:foregroundMark x1="43817" y1="52183" x2="66129" y2="32937"/>
                          <a14:foregroundMark x1="66129" y1="32937" x2="43011" y2="38294"/>
                          <a14:foregroundMark x1="43011" y1="38294" x2="42204" y2="38889"/>
                          <a14:foregroundMark x1="48387" y1="44444" x2="31720" y2="54365"/>
                          <a14:foregroundMark x1="31720" y1="54365" x2="59409" y2="53373"/>
                          <a14:foregroundMark x1="59409" y1="53373" x2="20430" y2="65873"/>
                          <a14:foregroundMark x1="20430" y1="65873" x2="23656" y2="49206"/>
                          <a14:foregroundMark x1="23656" y1="49206" x2="44355" y2="54960"/>
                          <a14:foregroundMark x1="44355" y1="54960" x2="65054" y2="51587"/>
                          <a14:foregroundMark x1="65054" y1="51587" x2="49462" y2="62500"/>
                          <a14:foregroundMark x1="49462" y1="62500" x2="40054" y2="65278"/>
                          <a14:foregroundMark x1="83333" y1="21627" x2="71237" y2="8929"/>
                          <a14:foregroundMark x1="71237" y1="8929" x2="20161" y2="9127"/>
                          <a14:foregroundMark x1="74194" y1="11111" x2="21237" y2="8730"/>
                          <a14:foregroundMark x1="85753" y1="22024" x2="82258" y2="7143"/>
                          <a14:foregroundMark x1="82258" y1="7143" x2="77419" y2="10714"/>
                          <a14:foregroundMark x1="86828" y1="11706" x2="87634" y2="11111"/>
                          <a14:foregroundMark x1="86290" y1="10913" x2="86559" y2="10317"/>
                          <a14:foregroundMark x1="86290" y1="10119" x2="68817" y2="8333"/>
                          <a14:foregroundMark x1="77151" y1="8532" x2="25000" y2="8135"/>
                          <a14:foregroundMark x1="25000" y1="8135" x2="48656" y2="6944"/>
                          <a14:foregroundMark x1="48656" y1="6944" x2="73387" y2="9524"/>
                          <a14:foregroundMark x1="73387" y1="9524" x2="29570" y2="9127"/>
                          <a14:foregroundMark x1="86559" y1="11310" x2="86290" y2="8333"/>
                          <a14:foregroundMark x1="84409" y1="9524" x2="84946" y2="7540"/>
                          <a14:foregroundMark x1="85484" y1="7738" x2="85215" y2="7341"/>
                          <a14:foregroundMark x1="54839" y1="7540" x2="12097" y2="7738"/>
                          <a14:foregroundMark x1="87634" y1="8730" x2="86290" y2="7937"/>
                          <a14:foregroundMark x1="27151" y1="89087" x2="68548" y2="92460"/>
                          <a14:foregroundMark x1="68548" y1="92460" x2="28763" y2="88889"/>
                          <a14:foregroundMark x1="86290" y1="7937" x2="86828" y2="7341"/>
                          <a14:foregroundMark x1="86290" y1="7937" x2="86828" y2="7540"/>
                          <a14:foregroundMark x1="88172" y1="7540" x2="86559" y2="8532"/>
                        </a14:backgroundRemoval>
                      </a14:imgEffect>
                    </a14:imgLayer>
                  </a14:imgProps>
                </a:ext>
              </a:extLst>
            </a:blip>
            <a:srcRect l="11535" t="6635" r="11229"/>
            <a:stretch/>
          </p:blipFill>
          <p:spPr>
            <a:xfrm>
              <a:off x="5495138" y="2771383"/>
              <a:ext cx="1201724" cy="1968143"/>
            </a:xfrm>
            <a:prstGeom prst="rect">
              <a:avLst/>
            </a:prstGeom>
          </p:spPr>
        </p:pic>
        <p:pic>
          <p:nvPicPr>
            <p:cNvPr id="1026" name="Picture 2" descr="Drag hand cursor icon white vector illustration | Premium Vector">
              <a:extLst>
                <a:ext uri="{FF2B5EF4-FFF2-40B4-BE49-F238E27FC236}">
                  <a16:creationId xmlns:a16="http://schemas.microsoft.com/office/drawing/2014/main" id="{B56BC0A4-D345-CFCA-9E1D-6C2BDB93FA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802" b="76358" l="23323" r="76518">
                          <a14:foregroundMark x1="26198" y1="41853" x2="24601" y2="49042"/>
                          <a14:foregroundMark x1="24601" y1="49042" x2="38019" y2="70128"/>
                          <a14:foregroundMark x1="38019" y1="70128" x2="43610" y2="74601"/>
                          <a14:foregroundMark x1="43610" y1="74601" x2="61821" y2="73802"/>
                          <a14:foregroundMark x1="61821" y1="73802" x2="67891" y2="70128"/>
                          <a14:foregroundMark x1="67891" y1="70128" x2="74760" y2="47923"/>
                          <a14:foregroundMark x1="74760" y1="47923" x2="72364" y2="40895"/>
                          <a14:foregroundMark x1="72364" y1="40895" x2="63259" y2="35304"/>
                          <a14:foregroundMark x1="38179" y1="76198" x2="46486" y2="76358"/>
                          <a14:foregroundMark x1="46486" y1="76358" x2="68530" y2="75399"/>
                          <a14:foregroundMark x1="23482" y1="45048" x2="23482" y2="47284"/>
                          <a14:foregroundMark x1="48562" y1="23802" x2="52875" y2="23962"/>
                          <a14:foregroundMark x1="34026" y1="33866" x2="33866" y2="39297"/>
                          <a14:foregroundMark x1="60224" y1="49042" x2="55911" y2="61182"/>
                          <a14:foregroundMark x1="55911" y1="61182" x2="65495" y2="61022"/>
                          <a14:foregroundMark x1="65495" y1="61022" x2="62780" y2="38179"/>
                          <a14:foregroundMark x1="62780" y1="38179" x2="51278" y2="37220"/>
                          <a14:foregroundMark x1="51278" y1="37220" x2="44409" y2="49042"/>
                          <a14:foregroundMark x1="44409" y1="49042" x2="51597" y2="46486"/>
                          <a14:foregroundMark x1="51597" y1="46486" x2="48243" y2="38978"/>
                          <a14:foregroundMark x1="48243" y1="38978" x2="42812" y2="50799"/>
                          <a14:foregroundMark x1="42812" y1="50799" x2="48562" y2="45527"/>
                          <a14:foregroundMark x1="48562" y1="45527" x2="44888" y2="37380"/>
                          <a14:foregroundMark x1="44888" y1="37380" x2="39617" y2="44728"/>
                          <a14:foregroundMark x1="39617" y1="44728" x2="41374" y2="51438"/>
                          <a14:foregroundMark x1="41374" y1="51438" x2="46645" y2="46645"/>
                          <a14:foregroundMark x1="46645" y1="46645" x2="45527" y2="35463"/>
                          <a14:foregroundMark x1="45527" y1="35463" x2="37859" y2="39617"/>
                          <a14:foregroundMark x1="37859" y1="39617" x2="35783" y2="51438"/>
                          <a14:foregroundMark x1="35783" y1="51438" x2="45367" y2="41853"/>
                          <a14:foregroundMark x1="45367" y1="41853" x2="35304" y2="47923"/>
                          <a14:foregroundMark x1="35304" y1="47923" x2="39776" y2="55431"/>
                          <a14:foregroundMark x1="39776" y1="55431" x2="50000" y2="50000"/>
                          <a14:foregroundMark x1="50000" y1="50000" x2="56869" y2="37859"/>
                          <a14:foregroundMark x1="56869" y1="37859" x2="51597" y2="50160"/>
                          <a14:foregroundMark x1="51597" y1="50160" x2="57188" y2="55591"/>
                          <a14:foregroundMark x1="57188" y1="55591" x2="63578" y2="47604"/>
                          <a14:foregroundMark x1="63578" y1="47604" x2="50639" y2="55112"/>
                          <a14:foregroundMark x1="50639" y1="55112" x2="48882" y2="65655"/>
                          <a14:foregroundMark x1="48882" y1="65655" x2="58466" y2="55911"/>
                          <a14:foregroundMark x1="58466" y1="55911" x2="53674" y2="49201"/>
                          <a14:foregroundMark x1="53674" y1="49201" x2="45048" y2="54313"/>
                          <a14:foregroundMark x1="45048" y1="54313" x2="44409" y2="56550"/>
                          <a14:foregroundMark x1="41693" y1="60064" x2="34026" y2="53035"/>
                          <a14:foregroundMark x1="34026" y1="53035" x2="30351" y2="45367"/>
                          <a14:foregroundMark x1="30351" y1="45367" x2="30192" y2="55112"/>
                          <a14:foregroundMark x1="30192" y1="55112" x2="42812" y2="67412"/>
                          <a14:foregroundMark x1="42812" y1="67412" x2="49840" y2="69489"/>
                          <a14:foregroundMark x1="49840" y1="69489" x2="58466" y2="68850"/>
                          <a14:foregroundMark x1="58466" y1="68850" x2="64058" y2="64537"/>
                          <a14:foregroundMark x1="64058" y1="64537" x2="59744" y2="58307"/>
                          <a14:foregroundMark x1="59744" y1="58307" x2="52077" y2="52236"/>
                          <a14:foregroundMark x1="52077" y1="52236" x2="52236" y2="44569"/>
                          <a14:foregroundMark x1="52236" y1="44569" x2="56070" y2="36581"/>
                          <a14:foregroundMark x1="56070" y1="36581" x2="58466" y2="34984"/>
                          <a14:foregroundMark x1="59585" y1="32588" x2="52077" y2="31470"/>
                          <a14:foregroundMark x1="52077" y1="31470" x2="45367" y2="33387"/>
                          <a14:foregroundMark x1="45367" y1="33387" x2="42013" y2="38498"/>
                          <a14:foregroundMark x1="38339" y1="33387" x2="39617" y2="40895"/>
                          <a14:foregroundMark x1="39617" y1="40895" x2="42013" y2="33387"/>
                          <a14:foregroundMark x1="42013" y1="33387" x2="37380" y2="36422"/>
                          <a14:foregroundMark x1="49361" y1="28594" x2="49042" y2="30192"/>
                          <a14:foregroundMark x1="76198" y1="37700" x2="76518" y2="54633"/>
                          <a14:foregroundMark x1="76518" y1="54633" x2="76518" y2="54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0" t="18571" r="17461" b="21169"/>
            <a:stretch/>
          </p:blipFill>
          <p:spPr bwMode="auto">
            <a:xfrm>
              <a:off x="4907387" y="2493856"/>
              <a:ext cx="587751" cy="555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" hidden="1">
            <a:extLst>
              <a:ext uri="{FF2B5EF4-FFF2-40B4-BE49-F238E27FC236}">
                <a16:creationId xmlns:a16="http://schemas.microsoft.com/office/drawing/2014/main" id="{DA961B45-D37A-D6AC-D025-E12C7C91C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8" t="12633" r="26575" b="18788"/>
          <a:stretch/>
        </p:blipFill>
        <p:spPr bwMode="auto">
          <a:xfrm>
            <a:off x="4228420" y="1391641"/>
            <a:ext cx="3735159" cy="40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642E63-77ED-B9C6-4DDA-4375A7269E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5455" y1="50752" x2="49650" y2="57143"/>
                        <a14:foregroundMark x1="50699" y1="43233" x2="52448" y2="46241"/>
                        <a14:foregroundMark x1="47203" y1="44361" x2="41259" y2="55263"/>
                        <a14:foregroundMark x1="52797" y1="45865" x2="57343" y2="54135"/>
                        <a14:foregroundMark x1="52098" y1="9774" x2="46853" y2="101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4345" y="6178811"/>
            <a:ext cx="672189" cy="6251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D373AB-4C26-BB7F-E4C6-832105444E23}"/>
              </a:ext>
            </a:extLst>
          </p:cNvPr>
          <p:cNvSpPr txBox="1"/>
          <p:nvPr/>
        </p:nvSpPr>
        <p:spPr>
          <a:xfrm>
            <a:off x="626319" y="445808"/>
            <a:ext cx="5867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2F92"/>
                </a:solidFill>
                <a:latin typeface="Bandeins Strange Variable Regular" pitchFamily="2" charset="0"/>
              </a:rPr>
              <a:t>Month 03 - 04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53281-3D22-056C-937A-891F1F458930}"/>
              </a:ext>
            </a:extLst>
          </p:cNvPr>
          <p:cNvSpPr txBox="1"/>
          <p:nvPr/>
        </p:nvSpPr>
        <p:spPr>
          <a:xfrm>
            <a:off x="626318" y="3285712"/>
            <a:ext cx="11430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Bandeins Strange Variable Regular" pitchFamily="2" charset="0"/>
              </a:rPr>
              <a:t>Unlocking </a:t>
            </a:r>
            <a:r>
              <a:rPr lang="en-US" sz="6000" b="1" dirty="0">
                <a:solidFill>
                  <a:srgbClr val="FF2F92"/>
                </a:solidFill>
                <a:latin typeface="Bandeins Strange Variable Regular" pitchFamily="2" charset="0"/>
              </a:rPr>
              <a:t>28,400€ &amp; 260 hours+ </a:t>
            </a:r>
            <a:r>
              <a:rPr lang="en-US" sz="6000" b="1" dirty="0">
                <a:latin typeface="Bandeins Strange Variable Regular" pitchFamily="2" charset="0"/>
              </a:rPr>
              <a:t>at 100 projects a month…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521BA-56C9-93CA-7E35-9584A2F06AE9}"/>
              </a:ext>
            </a:extLst>
          </p:cNvPr>
          <p:cNvSpPr txBox="1"/>
          <p:nvPr/>
        </p:nvSpPr>
        <p:spPr>
          <a:xfrm>
            <a:off x="626318" y="5224704"/>
            <a:ext cx="11082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ndeins Strange Variable Semi Bold Regular" pitchFamily="2" charset="0"/>
              </a:rPr>
              <a:t>…we can sell our product at a starting price of…</a:t>
            </a:r>
          </a:p>
        </p:txBody>
      </p:sp>
    </p:spTree>
    <p:extLst>
      <p:ext uri="{BB962C8B-B14F-4D97-AF65-F5344CB8AC3E}">
        <p14:creationId xmlns:p14="http://schemas.microsoft.com/office/powerpoint/2010/main" val="278958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7969 -0.05856 L -0.1987 -0.26504 C -0.22305 -0.30902 -0.26459 -0.35787 -0.31133 -0.39814 C -0.3642 -0.44421 -0.40925 -0.47129 -0.44388 -0.47777 L -0.60834 -0.51736 " pathEditMode="relative" rAng="156000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96" y="-285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xit" presetSubtype="32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725149-6E48-6C96-0CCF-7E4B1C4C4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hidden="1">
            <a:extLst>
              <a:ext uri="{FF2B5EF4-FFF2-40B4-BE49-F238E27FC236}">
                <a16:creationId xmlns:a16="http://schemas.microsoft.com/office/drawing/2014/main" id="{194659F1-0DAF-5394-1107-1E32BE8A1D2D}"/>
              </a:ext>
            </a:extLst>
          </p:cNvPr>
          <p:cNvSpPr txBox="1"/>
          <p:nvPr/>
        </p:nvSpPr>
        <p:spPr>
          <a:xfrm>
            <a:off x="670430" y="840182"/>
            <a:ext cx="4039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andeins Strange Variable Regular" pitchFamily="2" charset="0"/>
              </a:rPr>
              <a:t>Hello, Benji.</a:t>
            </a:r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22D26588-FC25-121E-C148-6850AF7A90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 hidden="1">
            <a:extLst>
              <a:ext uri="{FF2B5EF4-FFF2-40B4-BE49-F238E27FC236}">
                <a16:creationId xmlns:a16="http://schemas.microsoft.com/office/drawing/2014/main" id="{4D5A002F-55EA-6B0A-F3FA-41D85662DE20}"/>
              </a:ext>
            </a:extLst>
          </p:cNvPr>
          <p:cNvGrpSpPr/>
          <p:nvPr/>
        </p:nvGrpSpPr>
        <p:grpSpPr>
          <a:xfrm>
            <a:off x="12192000" y="5901285"/>
            <a:ext cx="1789475" cy="2245670"/>
            <a:chOff x="4907387" y="2493856"/>
            <a:chExt cx="1789475" cy="2245670"/>
          </a:xfrm>
        </p:grpSpPr>
        <p:pic>
          <p:nvPicPr>
            <p:cNvPr id="9" name="Picture 8" descr="A document with a black cover&#10;&#10;Description automatically generated">
              <a:extLst>
                <a:ext uri="{FF2B5EF4-FFF2-40B4-BE49-F238E27FC236}">
                  <a16:creationId xmlns:a16="http://schemas.microsoft.com/office/drawing/2014/main" id="{8374328C-96D6-3AF2-A77B-06668F94F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6" b="92460" l="9409" r="89785">
                          <a14:foregroundMark x1="16129" y1="75992" x2="38441" y2="75992"/>
                          <a14:foregroundMark x1="38441" y1="75992" x2="79301" y2="73413"/>
                          <a14:foregroundMark x1="79301" y1="73413" x2="81452" y2="18254"/>
                          <a14:foregroundMark x1="81452" y1="18254" x2="54839" y2="11310"/>
                          <a14:foregroundMark x1="54839" y1="11310" x2="14516" y2="10119"/>
                          <a14:foregroundMark x1="46505" y1="36905" x2="39785" y2="53373"/>
                          <a14:foregroundMark x1="39785" y1="53373" x2="44624" y2="37897"/>
                          <a14:foregroundMark x1="44624" y1="37897" x2="30645" y2="26984"/>
                          <a14:foregroundMark x1="30645" y1="26984" x2="40591" y2="48810"/>
                          <a14:foregroundMark x1="40591" y1="48810" x2="56183" y2="37500"/>
                          <a14:foregroundMark x1="56183" y1="37500" x2="43817" y2="52183"/>
                          <a14:foregroundMark x1="43817" y1="52183" x2="66129" y2="32937"/>
                          <a14:foregroundMark x1="66129" y1="32937" x2="43011" y2="38294"/>
                          <a14:foregroundMark x1="43011" y1="38294" x2="42204" y2="38889"/>
                          <a14:foregroundMark x1="48387" y1="44444" x2="31720" y2="54365"/>
                          <a14:foregroundMark x1="31720" y1="54365" x2="59409" y2="53373"/>
                          <a14:foregroundMark x1="59409" y1="53373" x2="20430" y2="65873"/>
                          <a14:foregroundMark x1="20430" y1="65873" x2="23656" y2="49206"/>
                          <a14:foregroundMark x1="23656" y1="49206" x2="44355" y2="54960"/>
                          <a14:foregroundMark x1="44355" y1="54960" x2="65054" y2="51587"/>
                          <a14:foregroundMark x1="65054" y1="51587" x2="49462" y2="62500"/>
                          <a14:foregroundMark x1="49462" y1="62500" x2="40054" y2="65278"/>
                          <a14:foregroundMark x1="83333" y1="21627" x2="71237" y2="8929"/>
                          <a14:foregroundMark x1="71237" y1="8929" x2="20161" y2="9127"/>
                          <a14:foregroundMark x1="74194" y1="11111" x2="21237" y2="8730"/>
                          <a14:foregroundMark x1="85753" y1="22024" x2="82258" y2="7143"/>
                          <a14:foregroundMark x1="82258" y1="7143" x2="77419" y2="10714"/>
                          <a14:foregroundMark x1="86828" y1="11706" x2="87634" y2="11111"/>
                          <a14:foregroundMark x1="86290" y1="10913" x2="86559" y2="10317"/>
                          <a14:foregroundMark x1="86290" y1="10119" x2="68817" y2="8333"/>
                          <a14:foregroundMark x1="77151" y1="8532" x2="25000" y2="8135"/>
                          <a14:foregroundMark x1="25000" y1="8135" x2="48656" y2="6944"/>
                          <a14:foregroundMark x1="48656" y1="6944" x2="73387" y2="9524"/>
                          <a14:foregroundMark x1="73387" y1="9524" x2="29570" y2="9127"/>
                          <a14:foregroundMark x1="86559" y1="11310" x2="86290" y2="8333"/>
                          <a14:foregroundMark x1="84409" y1="9524" x2="84946" y2="7540"/>
                          <a14:foregroundMark x1="85484" y1="7738" x2="85215" y2="7341"/>
                          <a14:foregroundMark x1="54839" y1="7540" x2="12097" y2="7738"/>
                          <a14:foregroundMark x1="87634" y1="8730" x2="86290" y2="7937"/>
                          <a14:foregroundMark x1="27151" y1="89087" x2="68548" y2="92460"/>
                          <a14:foregroundMark x1="68548" y1="92460" x2="28763" y2="88889"/>
                          <a14:foregroundMark x1="86290" y1="7937" x2="86828" y2="7341"/>
                          <a14:foregroundMark x1="86290" y1="7937" x2="86828" y2="7540"/>
                          <a14:foregroundMark x1="88172" y1="7540" x2="86559" y2="8532"/>
                        </a14:backgroundRemoval>
                      </a14:imgEffect>
                    </a14:imgLayer>
                  </a14:imgProps>
                </a:ext>
              </a:extLst>
            </a:blip>
            <a:srcRect l="11535" t="6635" r="11229"/>
            <a:stretch/>
          </p:blipFill>
          <p:spPr>
            <a:xfrm>
              <a:off x="5495138" y="2771383"/>
              <a:ext cx="1201724" cy="1968143"/>
            </a:xfrm>
            <a:prstGeom prst="rect">
              <a:avLst/>
            </a:prstGeom>
          </p:spPr>
        </p:pic>
        <p:pic>
          <p:nvPicPr>
            <p:cNvPr id="1026" name="Picture 2" descr="Drag hand cursor icon white vector illustration | Premium Vector">
              <a:extLst>
                <a:ext uri="{FF2B5EF4-FFF2-40B4-BE49-F238E27FC236}">
                  <a16:creationId xmlns:a16="http://schemas.microsoft.com/office/drawing/2014/main" id="{B74BF936-CC13-8905-ABDD-FE41DF87C2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802" b="76358" l="23323" r="76518">
                          <a14:foregroundMark x1="26198" y1="41853" x2="24601" y2="49042"/>
                          <a14:foregroundMark x1="24601" y1="49042" x2="38019" y2="70128"/>
                          <a14:foregroundMark x1="38019" y1="70128" x2="43610" y2="74601"/>
                          <a14:foregroundMark x1="43610" y1="74601" x2="61821" y2="73802"/>
                          <a14:foregroundMark x1="61821" y1="73802" x2="67891" y2="70128"/>
                          <a14:foregroundMark x1="67891" y1="70128" x2="74760" y2="47923"/>
                          <a14:foregroundMark x1="74760" y1="47923" x2="72364" y2="40895"/>
                          <a14:foregroundMark x1="72364" y1="40895" x2="63259" y2="35304"/>
                          <a14:foregroundMark x1="38179" y1="76198" x2="46486" y2="76358"/>
                          <a14:foregroundMark x1="46486" y1="76358" x2="68530" y2="75399"/>
                          <a14:foregroundMark x1="23482" y1="45048" x2="23482" y2="47284"/>
                          <a14:foregroundMark x1="48562" y1="23802" x2="52875" y2="23962"/>
                          <a14:foregroundMark x1="34026" y1="33866" x2="33866" y2="39297"/>
                          <a14:foregroundMark x1="60224" y1="49042" x2="55911" y2="61182"/>
                          <a14:foregroundMark x1="55911" y1="61182" x2="65495" y2="61022"/>
                          <a14:foregroundMark x1="65495" y1="61022" x2="62780" y2="38179"/>
                          <a14:foregroundMark x1="62780" y1="38179" x2="51278" y2="37220"/>
                          <a14:foregroundMark x1="51278" y1="37220" x2="44409" y2="49042"/>
                          <a14:foregroundMark x1="44409" y1="49042" x2="51597" y2="46486"/>
                          <a14:foregroundMark x1="51597" y1="46486" x2="48243" y2="38978"/>
                          <a14:foregroundMark x1="48243" y1="38978" x2="42812" y2="50799"/>
                          <a14:foregroundMark x1="42812" y1="50799" x2="48562" y2="45527"/>
                          <a14:foregroundMark x1="48562" y1="45527" x2="44888" y2="37380"/>
                          <a14:foregroundMark x1="44888" y1="37380" x2="39617" y2="44728"/>
                          <a14:foregroundMark x1="39617" y1="44728" x2="41374" y2="51438"/>
                          <a14:foregroundMark x1="41374" y1="51438" x2="46645" y2="46645"/>
                          <a14:foregroundMark x1="46645" y1="46645" x2="45527" y2="35463"/>
                          <a14:foregroundMark x1="45527" y1="35463" x2="37859" y2="39617"/>
                          <a14:foregroundMark x1="37859" y1="39617" x2="35783" y2="51438"/>
                          <a14:foregroundMark x1="35783" y1="51438" x2="45367" y2="41853"/>
                          <a14:foregroundMark x1="45367" y1="41853" x2="35304" y2="47923"/>
                          <a14:foregroundMark x1="35304" y1="47923" x2="39776" y2="55431"/>
                          <a14:foregroundMark x1="39776" y1="55431" x2="50000" y2="50000"/>
                          <a14:foregroundMark x1="50000" y1="50000" x2="56869" y2="37859"/>
                          <a14:foregroundMark x1="56869" y1="37859" x2="51597" y2="50160"/>
                          <a14:foregroundMark x1="51597" y1="50160" x2="57188" y2="55591"/>
                          <a14:foregroundMark x1="57188" y1="55591" x2="63578" y2="47604"/>
                          <a14:foregroundMark x1="63578" y1="47604" x2="50639" y2="55112"/>
                          <a14:foregroundMark x1="50639" y1="55112" x2="48882" y2="65655"/>
                          <a14:foregroundMark x1="48882" y1="65655" x2="58466" y2="55911"/>
                          <a14:foregroundMark x1="58466" y1="55911" x2="53674" y2="49201"/>
                          <a14:foregroundMark x1="53674" y1="49201" x2="45048" y2="54313"/>
                          <a14:foregroundMark x1="45048" y1="54313" x2="44409" y2="56550"/>
                          <a14:foregroundMark x1="41693" y1="60064" x2="34026" y2="53035"/>
                          <a14:foregroundMark x1="34026" y1="53035" x2="30351" y2="45367"/>
                          <a14:foregroundMark x1="30351" y1="45367" x2="30192" y2="55112"/>
                          <a14:foregroundMark x1="30192" y1="55112" x2="42812" y2="67412"/>
                          <a14:foregroundMark x1="42812" y1="67412" x2="49840" y2="69489"/>
                          <a14:foregroundMark x1="49840" y1="69489" x2="58466" y2="68850"/>
                          <a14:foregroundMark x1="58466" y1="68850" x2="64058" y2="64537"/>
                          <a14:foregroundMark x1="64058" y1="64537" x2="59744" y2="58307"/>
                          <a14:foregroundMark x1="59744" y1="58307" x2="52077" y2="52236"/>
                          <a14:foregroundMark x1="52077" y1="52236" x2="52236" y2="44569"/>
                          <a14:foregroundMark x1="52236" y1="44569" x2="56070" y2="36581"/>
                          <a14:foregroundMark x1="56070" y1="36581" x2="58466" y2="34984"/>
                          <a14:foregroundMark x1="59585" y1="32588" x2="52077" y2="31470"/>
                          <a14:foregroundMark x1="52077" y1="31470" x2="45367" y2="33387"/>
                          <a14:foregroundMark x1="45367" y1="33387" x2="42013" y2="38498"/>
                          <a14:foregroundMark x1="38339" y1="33387" x2="39617" y2="40895"/>
                          <a14:foregroundMark x1="39617" y1="40895" x2="42013" y2="33387"/>
                          <a14:foregroundMark x1="42013" y1="33387" x2="37380" y2="36422"/>
                          <a14:foregroundMark x1="49361" y1="28594" x2="49042" y2="30192"/>
                          <a14:foregroundMark x1="76198" y1="37700" x2="76518" y2="54633"/>
                          <a14:foregroundMark x1="76518" y1="54633" x2="76518" y2="54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0" t="18571" r="17461" b="21169"/>
            <a:stretch/>
          </p:blipFill>
          <p:spPr bwMode="auto">
            <a:xfrm>
              <a:off x="4907387" y="2493856"/>
              <a:ext cx="587751" cy="555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" hidden="1">
            <a:extLst>
              <a:ext uri="{FF2B5EF4-FFF2-40B4-BE49-F238E27FC236}">
                <a16:creationId xmlns:a16="http://schemas.microsoft.com/office/drawing/2014/main" id="{39472BE6-B476-7557-ECEB-885126459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8" t="12633" r="26575" b="18788"/>
          <a:stretch/>
        </p:blipFill>
        <p:spPr bwMode="auto">
          <a:xfrm>
            <a:off x="4228420" y="1391641"/>
            <a:ext cx="3735159" cy="40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521575-BC79-C16A-0C2B-3C8CC9BCA8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5455" y1="50752" x2="49650" y2="57143"/>
                        <a14:foregroundMark x1="50699" y1="43233" x2="52448" y2="46241"/>
                        <a14:foregroundMark x1="47203" y1="44361" x2="41259" y2="55263"/>
                        <a14:foregroundMark x1="52797" y1="45865" x2="57343" y2="54135"/>
                        <a14:foregroundMark x1="52098" y1="9774" x2="46853" y2="101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4345" y="6178811"/>
            <a:ext cx="672189" cy="6251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36324E-B1D6-4F1B-893B-EAEE192E7A46}"/>
              </a:ext>
            </a:extLst>
          </p:cNvPr>
          <p:cNvSpPr txBox="1"/>
          <p:nvPr/>
        </p:nvSpPr>
        <p:spPr>
          <a:xfrm>
            <a:off x="626319" y="445808"/>
            <a:ext cx="5867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2F92"/>
                </a:solidFill>
                <a:latin typeface="Bandeins Strange Variable Regular" pitchFamily="2" charset="0"/>
              </a:rPr>
              <a:t>Month 03 - 04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238BDD8-A94D-691E-5AF8-64B5A4CA3FCB}"/>
              </a:ext>
            </a:extLst>
          </p:cNvPr>
          <p:cNvGrpSpPr/>
          <p:nvPr/>
        </p:nvGrpSpPr>
        <p:grpSpPr>
          <a:xfrm>
            <a:off x="365246" y="1087134"/>
            <a:ext cx="11461509" cy="5325057"/>
            <a:chOff x="466216" y="1087134"/>
            <a:chExt cx="11461509" cy="532505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E0FFA9A-B90C-6F18-2EE3-DDCE72F9D253}"/>
                </a:ext>
              </a:extLst>
            </p:cNvPr>
            <p:cNvGrpSpPr/>
            <p:nvPr/>
          </p:nvGrpSpPr>
          <p:grpSpPr>
            <a:xfrm>
              <a:off x="466216" y="1399168"/>
              <a:ext cx="3490209" cy="4527406"/>
              <a:chOff x="559320" y="1399168"/>
              <a:chExt cx="3490209" cy="4527406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5079CBC-9246-2A5C-057C-2339148BD9BA}"/>
                  </a:ext>
                </a:extLst>
              </p:cNvPr>
              <p:cNvSpPr/>
              <p:nvPr/>
            </p:nvSpPr>
            <p:spPr>
              <a:xfrm>
                <a:off x="559320" y="1399168"/>
                <a:ext cx="3490209" cy="452740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43F0BB-48C2-066D-E6BF-EC1160036815}"/>
                  </a:ext>
                </a:extLst>
              </p:cNvPr>
              <p:cNvSpPr txBox="1"/>
              <p:nvPr/>
            </p:nvSpPr>
            <p:spPr>
              <a:xfrm>
                <a:off x="895273" y="1693101"/>
                <a:ext cx="28183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Bandeins Strange Variable Semi Bold Regular" pitchFamily="2" charset="0"/>
                  </a:rPr>
                  <a:t>Small </a:t>
                </a:r>
                <a:r>
                  <a:rPr lang="en-US" sz="2400" b="1" dirty="0" err="1">
                    <a:latin typeface="Bandeins Strange Variable Semi Bold Regular" pitchFamily="2" charset="0"/>
                  </a:rPr>
                  <a:t>Enterpise</a:t>
                </a:r>
                <a:endParaRPr lang="en-US" sz="2400" b="1" dirty="0">
                  <a:latin typeface="Bandeins Strange Variable Semi Bold Regular" pitchFamily="2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B37F05-BA1F-FB5C-049B-54E80E151387}"/>
                  </a:ext>
                </a:extLst>
              </p:cNvPr>
              <p:cNvSpPr txBox="1"/>
              <p:nvPr/>
            </p:nvSpPr>
            <p:spPr>
              <a:xfrm>
                <a:off x="895272" y="2093211"/>
                <a:ext cx="2818311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b="1" dirty="0">
                    <a:latin typeface="Bandeins Strange Variable Semi Bold Regular" pitchFamily="2" charset="0"/>
                  </a:rPr>
                  <a:t>0€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12C8AE-24BD-AE3D-466F-5B16CB502008}"/>
                  </a:ext>
                </a:extLst>
              </p:cNvPr>
              <p:cNvSpPr txBox="1"/>
              <p:nvPr/>
            </p:nvSpPr>
            <p:spPr>
              <a:xfrm>
                <a:off x="895271" y="5273664"/>
                <a:ext cx="28183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Bandeins Strange Variable Semi Bold Regular" pitchFamily="2" charset="0"/>
                  </a:rPr>
                  <a:t>per Month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5DB0B4-1026-D4A4-4D00-CC20E34680DD}"/>
                  </a:ext>
                </a:extLst>
              </p:cNvPr>
              <p:cNvSpPr txBox="1"/>
              <p:nvPr/>
            </p:nvSpPr>
            <p:spPr>
              <a:xfrm>
                <a:off x="895270" y="3496268"/>
                <a:ext cx="281831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Bandeins Strange Variable Regular" pitchFamily="2" charset="0"/>
                  </a:rPr>
                  <a:t>Limited to 20 projects a month.</a:t>
                </a:r>
              </a:p>
              <a:p>
                <a:pPr algn="ctr"/>
                <a:endParaRPr lang="en-US" sz="2000" dirty="0">
                  <a:latin typeface="Bandeins Strange Variable Regular" pitchFamily="2" charset="0"/>
                </a:endParaRPr>
              </a:p>
              <a:p>
                <a:pPr algn="ctr"/>
                <a:r>
                  <a:rPr lang="en-US" sz="2000" dirty="0">
                    <a:latin typeface="Bandeins Strange Variable Regular" pitchFamily="2" charset="0"/>
                  </a:rPr>
                  <a:t>Limited Co-Pilot usage.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21170C8-E8DD-5E57-3593-156C0FA11B23}"/>
                </a:ext>
              </a:extLst>
            </p:cNvPr>
            <p:cNvGrpSpPr/>
            <p:nvPr/>
          </p:nvGrpSpPr>
          <p:grpSpPr>
            <a:xfrm>
              <a:off x="4451867" y="1087134"/>
              <a:ext cx="3490208" cy="5325057"/>
              <a:chOff x="8404037" y="1087134"/>
              <a:chExt cx="3490208" cy="5325057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A582F84-C969-7273-1097-DA4EF979A3D1}"/>
                  </a:ext>
                </a:extLst>
              </p:cNvPr>
              <p:cNvSpPr/>
              <p:nvPr/>
            </p:nvSpPr>
            <p:spPr>
              <a:xfrm>
                <a:off x="8404037" y="1087134"/>
                <a:ext cx="3490208" cy="5325057"/>
              </a:xfrm>
              <a:prstGeom prst="roundRect">
                <a:avLst/>
              </a:prstGeom>
              <a:solidFill>
                <a:srgbClr val="FF2F92">
                  <a:alpha val="1098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04A4DD-0338-4334-37F2-8EE3D357A16B}"/>
                  </a:ext>
                </a:extLst>
              </p:cNvPr>
              <p:cNvSpPr txBox="1"/>
              <p:nvPr/>
            </p:nvSpPr>
            <p:spPr>
              <a:xfrm>
                <a:off x="8739986" y="1647407"/>
                <a:ext cx="28183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Bandeins Strange Variable Semi Bold Regular" pitchFamily="2" charset="0"/>
                  </a:rPr>
                  <a:t>Big </a:t>
                </a:r>
                <a:r>
                  <a:rPr lang="en-US" sz="2400" b="1" dirty="0" err="1">
                    <a:latin typeface="Bandeins Strange Variable Semi Bold Regular" pitchFamily="2" charset="0"/>
                  </a:rPr>
                  <a:t>Enterpise</a:t>
                </a:r>
                <a:endParaRPr lang="en-US" sz="2400" b="1" dirty="0">
                  <a:latin typeface="Bandeins Strange Variable Semi Bold Regular" pitchFamily="2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27098B-26C5-6266-6900-27F7EE70AED9}"/>
                  </a:ext>
                </a:extLst>
              </p:cNvPr>
              <p:cNvSpPr txBox="1"/>
              <p:nvPr/>
            </p:nvSpPr>
            <p:spPr>
              <a:xfrm>
                <a:off x="8404037" y="2047517"/>
                <a:ext cx="349020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b="1" dirty="0">
                    <a:latin typeface="Bandeins Strange Variable Semi Bold Regular" pitchFamily="2" charset="0"/>
                  </a:rPr>
                  <a:t>50,000€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5DA0A9-0926-6E58-C4B6-0600CF7D6F95}"/>
                  </a:ext>
                </a:extLst>
              </p:cNvPr>
              <p:cNvSpPr txBox="1"/>
              <p:nvPr/>
            </p:nvSpPr>
            <p:spPr>
              <a:xfrm>
                <a:off x="8739986" y="5626795"/>
                <a:ext cx="28183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Bandeins Strange Variable Semi Bold Regular" pitchFamily="2" charset="0"/>
                  </a:rPr>
                  <a:t>per Month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60C337-C5CD-049E-F2D3-8AC3254EF202}"/>
                  </a:ext>
                </a:extLst>
              </p:cNvPr>
              <p:cNvSpPr txBox="1"/>
              <p:nvPr/>
            </p:nvSpPr>
            <p:spPr>
              <a:xfrm>
                <a:off x="8739986" y="3450574"/>
                <a:ext cx="281831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2F92"/>
                    </a:solidFill>
                    <a:latin typeface="Bandeins Strange Variable Regular" pitchFamily="2" charset="0"/>
                  </a:rPr>
                  <a:t>Unlimited</a:t>
                </a:r>
                <a:r>
                  <a:rPr lang="en-US" sz="2000" dirty="0">
                    <a:latin typeface="Bandeins Strange Variable Regular" pitchFamily="2" charset="0"/>
                  </a:rPr>
                  <a:t> projects.</a:t>
                </a:r>
              </a:p>
              <a:p>
                <a:pPr algn="ctr"/>
                <a:endParaRPr lang="en-US" sz="2000" dirty="0">
                  <a:latin typeface="Bandeins Strange Variable Regular" pitchFamily="2" charset="0"/>
                </a:endParaRPr>
              </a:p>
              <a:p>
                <a:pPr algn="ctr"/>
                <a:r>
                  <a:rPr lang="en-US" sz="2000" b="1" dirty="0">
                    <a:solidFill>
                      <a:srgbClr val="FF2F92"/>
                    </a:solidFill>
                    <a:latin typeface="Bandeins Strange Variable Regular" pitchFamily="2" charset="0"/>
                  </a:rPr>
                  <a:t>Unlimited</a:t>
                </a:r>
                <a:r>
                  <a:rPr lang="en-US" sz="2000" dirty="0">
                    <a:latin typeface="Bandeins Strange Variable Regular" pitchFamily="2" charset="0"/>
                  </a:rPr>
                  <a:t> Co-Pilot usage.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CF5F67F-1A99-A122-F695-B8FD0E68FDBE}"/>
                </a:ext>
              </a:extLst>
            </p:cNvPr>
            <p:cNvGrpSpPr/>
            <p:nvPr/>
          </p:nvGrpSpPr>
          <p:grpSpPr>
            <a:xfrm>
              <a:off x="8437516" y="1170994"/>
              <a:ext cx="3490209" cy="5049922"/>
              <a:chOff x="4436797" y="1362269"/>
              <a:chExt cx="3490209" cy="5049922"/>
            </a:xfrm>
          </p:grpSpPr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D1BBB4CD-478C-1F4D-BA60-753D31D279F1}"/>
                  </a:ext>
                </a:extLst>
              </p:cNvPr>
              <p:cNvSpPr/>
              <p:nvPr/>
            </p:nvSpPr>
            <p:spPr>
              <a:xfrm>
                <a:off x="4436797" y="1362269"/>
                <a:ext cx="3490209" cy="504992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9C70394-34D8-6BDB-EC08-365CC320DE6A}"/>
                  </a:ext>
                </a:extLst>
              </p:cNvPr>
              <p:cNvSpPr txBox="1"/>
              <p:nvPr/>
            </p:nvSpPr>
            <p:spPr>
              <a:xfrm>
                <a:off x="4725166" y="1729923"/>
                <a:ext cx="28183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Bandeins Strange Variable Semi Bold Regular" pitchFamily="2" charset="0"/>
                  </a:rPr>
                  <a:t>Medium </a:t>
                </a:r>
                <a:r>
                  <a:rPr lang="en-US" sz="2400" b="1" dirty="0" err="1">
                    <a:latin typeface="Bandeins Strange Variable Semi Bold Regular" pitchFamily="2" charset="0"/>
                  </a:rPr>
                  <a:t>Enterpise</a:t>
                </a:r>
                <a:endParaRPr lang="en-US" sz="2400" b="1" dirty="0">
                  <a:latin typeface="Bandeins Strange Variable Semi Bold Regular" pitchFamily="2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EBDB60-01A3-2012-57B4-11ED95B2D24D}"/>
                  </a:ext>
                </a:extLst>
              </p:cNvPr>
              <p:cNvSpPr txBox="1"/>
              <p:nvPr/>
            </p:nvSpPr>
            <p:spPr>
              <a:xfrm>
                <a:off x="4436797" y="2130033"/>
                <a:ext cx="34902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b="1" dirty="0">
                    <a:latin typeface="Bandeins Strange Variable Semi Bold Regular" pitchFamily="2" charset="0"/>
                  </a:rPr>
                  <a:t>15,000€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A3E438-9969-AD69-5D2C-62679180EB6C}"/>
                  </a:ext>
                </a:extLst>
              </p:cNvPr>
              <p:cNvSpPr txBox="1"/>
              <p:nvPr/>
            </p:nvSpPr>
            <p:spPr>
              <a:xfrm>
                <a:off x="4725164" y="5709311"/>
                <a:ext cx="28183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Bandeins Strange Variable Semi Bold Regular" pitchFamily="2" charset="0"/>
                  </a:rPr>
                  <a:t>per Month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212053C-BE79-B31E-8DD3-71342E0507D2}"/>
                  </a:ext>
                </a:extLst>
              </p:cNvPr>
              <p:cNvSpPr txBox="1"/>
              <p:nvPr/>
            </p:nvSpPr>
            <p:spPr>
              <a:xfrm>
                <a:off x="4725163" y="3533090"/>
                <a:ext cx="281831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Bandeins Strange Variable Regular" pitchFamily="2" charset="0"/>
                  </a:rPr>
                  <a:t>Limited to 100 projects a month.</a:t>
                </a:r>
              </a:p>
              <a:p>
                <a:pPr algn="ctr"/>
                <a:endParaRPr lang="en-US" sz="2000" dirty="0">
                  <a:latin typeface="Bandeins Strange Variable Regular" pitchFamily="2" charset="0"/>
                </a:endParaRPr>
              </a:p>
              <a:p>
                <a:pPr algn="ctr"/>
                <a:r>
                  <a:rPr lang="en-US" sz="2000" dirty="0">
                    <a:latin typeface="Bandeins Strange Variable Regular" pitchFamily="2" charset="0"/>
                  </a:rPr>
                  <a:t>Unlimited Co-Pilot usage.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FE84AF-28DA-DCF9-1C24-BEF2DB662446}"/>
              </a:ext>
            </a:extLst>
          </p:cNvPr>
          <p:cNvSpPr txBox="1"/>
          <p:nvPr/>
        </p:nvSpPr>
        <p:spPr>
          <a:xfrm>
            <a:off x="1087627" y="7352700"/>
            <a:ext cx="204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andeins Strange Variable Regular" pitchFamily="2" charset="0"/>
              </a:rPr>
              <a:t>Your investment needs just…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4A015-402B-C747-42DB-539F31F7A4DC}"/>
              </a:ext>
            </a:extLst>
          </p:cNvPr>
          <p:cNvSpPr txBox="1"/>
          <p:nvPr/>
        </p:nvSpPr>
        <p:spPr>
          <a:xfrm>
            <a:off x="5073277" y="7352700"/>
            <a:ext cx="204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2F92"/>
                </a:solidFill>
                <a:latin typeface="Bandeins Strange Variable Regular" pitchFamily="2" charset="0"/>
              </a:rPr>
              <a:t>1 Client </a:t>
            </a:r>
            <a:br>
              <a:rPr lang="en-US" b="1" dirty="0">
                <a:latin typeface="Bandeins Strange Variable Regular" pitchFamily="2" charset="0"/>
              </a:rPr>
            </a:br>
            <a:r>
              <a:rPr lang="en-US" b="1" dirty="0">
                <a:latin typeface="Bandeins Strange Variable Regular" pitchFamily="2" charset="0"/>
              </a:rPr>
              <a:t>to break 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E86494-4FB4-2E05-E4D8-FC776FB6B7DA}"/>
              </a:ext>
            </a:extLst>
          </p:cNvPr>
          <p:cNvSpPr txBox="1"/>
          <p:nvPr/>
        </p:nvSpPr>
        <p:spPr>
          <a:xfrm>
            <a:off x="9058927" y="7352700"/>
            <a:ext cx="204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2F92"/>
                </a:solidFill>
                <a:latin typeface="Bandeins Strange Variable Regular" pitchFamily="2" charset="0"/>
              </a:rPr>
              <a:t>2 Clients </a:t>
            </a:r>
            <a:br>
              <a:rPr lang="en-US" b="1" dirty="0">
                <a:latin typeface="Bandeins Strange Variable Regular" pitchFamily="2" charset="0"/>
              </a:rPr>
            </a:br>
            <a:r>
              <a:rPr lang="en-US" b="1" dirty="0">
                <a:latin typeface="Bandeins Strange Variable Regular" pitchFamily="2" charset="0"/>
              </a:rPr>
              <a:t>to break even.</a:t>
            </a:r>
          </a:p>
        </p:txBody>
      </p:sp>
    </p:spTree>
    <p:extLst>
      <p:ext uri="{BB962C8B-B14F-4D97-AF65-F5344CB8AC3E}">
        <p14:creationId xmlns:p14="http://schemas.microsoft.com/office/powerpoint/2010/main" val="30486521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7969 -0.05856 L -0.1987 -0.26504 C -0.22305 -0.30902 -0.26459 -0.35787 -0.31133 -0.39814 C -0.3642 -0.44421 -0.40925 -0.47129 -0.44388 -0.47777 L -0.60834 -0.51736 " pathEditMode="relative" rAng="156000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96" y="-285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xit" presetSubtype="32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D4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828638-DBB4-3EC1-E953-96502B9AF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ew shape">
            <a:extLst>
              <a:ext uri="{FF2B5EF4-FFF2-40B4-BE49-F238E27FC236}">
                <a16:creationId xmlns:a16="http://schemas.microsoft.com/office/drawing/2014/main" id="{0640B724-D2A5-03A5-213F-313FEDA6A7FC}"/>
              </a:ext>
            </a:extLst>
          </p:cNvPr>
          <p:cNvSpPr/>
          <p:nvPr/>
        </p:nvSpPr>
        <p:spPr>
          <a:xfrm>
            <a:off x="676800" y="630000"/>
            <a:ext cx="10836000" cy="586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b">
            <a:normAutofit fontScale="95000"/>
          </a:bodyPr>
          <a:lstStyle/>
          <a:p>
            <a:pPr algn="l">
              <a:lnSpc>
                <a:spcPct val="100000"/>
              </a:lnSpc>
              <a:spcAft>
                <a:spcPct val="20000"/>
              </a:spcAft>
            </a:pPr>
            <a:r>
              <a:rPr lang="en-US" dirty="0">
                <a:solidFill>
                  <a:schemeClr val="bg1"/>
                </a:solidFill>
                <a:latin typeface="Bandeins Strange Variable Medium Regular" pitchFamily="2" charset="0"/>
              </a:rPr>
              <a:t>Staffing Time per project in hours has become Slower from 2015 - 2024</a:t>
            </a:r>
          </a:p>
        </p:txBody>
      </p:sp>
      <p:sp>
        <p:nvSpPr>
          <p:cNvPr id="6" name="New shape">
            <a:extLst>
              <a:ext uri="{FF2B5EF4-FFF2-40B4-BE49-F238E27FC236}">
                <a16:creationId xmlns:a16="http://schemas.microsoft.com/office/drawing/2014/main" id="{93F8C78C-BD2A-7918-E157-A93E9684A47A}"/>
              </a:ext>
            </a:extLst>
          </p:cNvPr>
          <p:cNvSpPr/>
          <p:nvPr/>
        </p:nvSpPr>
        <p:spPr>
          <a:xfrm>
            <a:off x="676800" y="1231200"/>
            <a:ext cx="10836000" cy="327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t">
            <a:normAutofit lnSpcReduction="10000"/>
          </a:bodyPr>
          <a:lstStyle/>
          <a:p>
            <a:r>
              <a:rPr lang="en-US" sz="1600" dirty="0"/>
              <a:t>+64 % rise since 2015</a:t>
            </a:r>
          </a:p>
        </p:txBody>
      </p:sp>
      <p:graphicFrame>
        <p:nvGraphicFramePr>
          <p:cNvPr id="8" name="ChartObject">
            <a:extLst>
              <a:ext uri="{FF2B5EF4-FFF2-40B4-BE49-F238E27FC236}">
                <a16:creationId xmlns:a16="http://schemas.microsoft.com/office/drawing/2014/main" id="{E02E138C-CC52-D7EC-D91C-2B0FA5A820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1138454"/>
              </p:ext>
            </p:extLst>
          </p:nvPr>
        </p:nvGraphicFramePr>
        <p:xfrm>
          <a:off x="676800" y="1882800"/>
          <a:ext cx="10742400" cy="41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New shape">
            <a:extLst>
              <a:ext uri="{FF2B5EF4-FFF2-40B4-BE49-F238E27FC236}">
                <a16:creationId xmlns:a16="http://schemas.microsoft.com/office/drawing/2014/main" id="{FEE914F5-4034-9474-AD99-11F5DD14F782}"/>
              </a:ext>
            </a:extLst>
          </p:cNvPr>
          <p:cNvSpPr/>
          <p:nvPr/>
        </p:nvSpPr>
        <p:spPr>
          <a:xfrm>
            <a:off x="10868400" y="6465600"/>
            <a:ext cx="752400" cy="1548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  <a:latin typeface="Bandeins Strange Variable Light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84741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4BE5D6-21EE-DA4B-4205-172FDA7E0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hidden="1">
            <a:extLst>
              <a:ext uri="{FF2B5EF4-FFF2-40B4-BE49-F238E27FC236}">
                <a16:creationId xmlns:a16="http://schemas.microsoft.com/office/drawing/2014/main" id="{E8B93409-A2E8-C02A-1E88-C6D4DF92DC85}"/>
              </a:ext>
            </a:extLst>
          </p:cNvPr>
          <p:cNvSpPr txBox="1"/>
          <p:nvPr/>
        </p:nvSpPr>
        <p:spPr>
          <a:xfrm>
            <a:off x="670430" y="840182"/>
            <a:ext cx="4039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andeins Strange Variable Regular" pitchFamily="2" charset="0"/>
              </a:rPr>
              <a:t>Hello, Benji.</a:t>
            </a:r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8E635BF5-A87F-0413-AB8B-24ACD8FED4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 hidden="1">
            <a:extLst>
              <a:ext uri="{FF2B5EF4-FFF2-40B4-BE49-F238E27FC236}">
                <a16:creationId xmlns:a16="http://schemas.microsoft.com/office/drawing/2014/main" id="{E3E23499-8EF4-DF40-ED45-73630BE1B876}"/>
              </a:ext>
            </a:extLst>
          </p:cNvPr>
          <p:cNvGrpSpPr/>
          <p:nvPr/>
        </p:nvGrpSpPr>
        <p:grpSpPr>
          <a:xfrm>
            <a:off x="12192000" y="5901285"/>
            <a:ext cx="1789475" cy="2245670"/>
            <a:chOff x="4907387" y="2493856"/>
            <a:chExt cx="1789475" cy="2245670"/>
          </a:xfrm>
        </p:grpSpPr>
        <p:pic>
          <p:nvPicPr>
            <p:cNvPr id="9" name="Picture 8" descr="A document with a black cover&#10;&#10;Description automatically generated">
              <a:extLst>
                <a:ext uri="{FF2B5EF4-FFF2-40B4-BE49-F238E27FC236}">
                  <a16:creationId xmlns:a16="http://schemas.microsoft.com/office/drawing/2014/main" id="{C69298DF-BD25-B688-2939-395818096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6" b="92460" l="9409" r="89785">
                          <a14:foregroundMark x1="16129" y1="75992" x2="38441" y2="75992"/>
                          <a14:foregroundMark x1="38441" y1="75992" x2="79301" y2="73413"/>
                          <a14:foregroundMark x1="79301" y1="73413" x2="81452" y2="18254"/>
                          <a14:foregroundMark x1="81452" y1="18254" x2="54839" y2="11310"/>
                          <a14:foregroundMark x1="54839" y1="11310" x2="14516" y2="10119"/>
                          <a14:foregroundMark x1="46505" y1="36905" x2="39785" y2="53373"/>
                          <a14:foregroundMark x1="39785" y1="53373" x2="44624" y2="37897"/>
                          <a14:foregroundMark x1="44624" y1="37897" x2="30645" y2="26984"/>
                          <a14:foregroundMark x1="30645" y1="26984" x2="40591" y2="48810"/>
                          <a14:foregroundMark x1="40591" y1="48810" x2="56183" y2="37500"/>
                          <a14:foregroundMark x1="56183" y1="37500" x2="43817" y2="52183"/>
                          <a14:foregroundMark x1="43817" y1="52183" x2="66129" y2="32937"/>
                          <a14:foregroundMark x1="66129" y1="32937" x2="43011" y2="38294"/>
                          <a14:foregroundMark x1="43011" y1="38294" x2="42204" y2="38889"/>
                          <a14:foregroundMark x1="48387" y1="44444" x2="31720" y2="54365"/>
                          <a14:foregroundMark x1="31720" y1="54365" x2="59409" y2="53373"/>
                          <a14:foregroundMark x1="59409" y1="53373" x2="20430" y2="65873"/>
                          <a14:foregroundMark x1="20430" y1="65873" x2="23656" y2="49206"/>
                          <a14:foregroundMark x1="23656" y1="49206" x2="44355" y2="54960"/>
                          <a14:foregroundMark x1="44355" y1="54960" x2="65054" y2="51587"/>
                          <a14:foregroundMark x1="65054" y1="51587" x2="49462" y2="62500"/>
                          <a14:foregroundMark x1="49462" y1="62500" x2="40054" y2="65278"/>
                          <a14:foregroundMark x1="83333" y1="21627" x2="71237" y2="8929"/>
                          <a14:foregroundMark x1="71237" y1="8929" x2="20161" y2="9127"/>
                          <a14:foregroundMark x1="74194" y1="11111" x2="21237" y2="8730"/>
                          <a14:foregroundMark x1="85753" y1="22024" x2="82258" y2="7143"/>
                          <a14:foregroundMark x1="82258" y1="7143" x2="77419" y2="10714"/>
                          <a14:foregroundMark x1="86828" y1="11706" x2="87634" y2="11111"/>
                          <a14:foregroundMark x1="86290" y1="10913" x2="86559" y2="10317"/>
                          <a14:foregroundMark x1="86290" y1="10119" x2="68817" y2="8333"/>
                          <a14:foregroundMark x1="77151" y1="8532" x2="25000" y2="8135"/>
                          <a14:foregroundMark x1="25000" y1="8135" x2="48656" y2="6944"/>
                          <a14:foregroundMark x1="48656" y1="6944" x2="73387" y2="9524"/>
                          <a14:foregroundMark x1="73387" y1="9524" x2="29570" y2="9127"/>
                          <a14:foregroundMark x1="86559" y1="11310" x2="86290" y2="8333"/>
                          <a14:foregroundMark x1="84409" y1="9524" x2="84946" y2="7540"/>
                          <a14:foregroundMark x1="85484" y1="7738" x2="85215" y2="7341"/>
                          <a14:foregroundMark x1="54839" y1="7540" x2="12097" y2="7738"/>
                          <a14:foregroundMark x1="87634" y1="8730" x2="86290" y2="7937"/>
                          <a14:foregroundMark x1="27151" y1="89087" x2="68548" y2="92460"/>
                          <a14:foregroundMark x1="68548" y1="92460" x2="28763" y2="88889"/>
                          <a14:foregroundMark x1="86290" y1="7937" x2="86828" y2="7341"/>
                          <a14:foregroundMark x1="86290" y1="7937" x2="86828" y2="7540"/>
                          <a14:foregroundMark x1="88172" y1="7540" x2="86559" y2="8532"/>
                        </a14:backgroundRemoval>
                      </a14:imgEffect>
                    </a14:imgLayer>
                  </a14:imgProps>
                </a:ext>
              </a:extLst>
            </a:blip>
            <a:srcRect l="11535" t="6635" r="11229"/>
            <a:stretch/>
          </p:blipFill>
          <p:spPr>
            <a:xfrm>
              <a:off x="5495138" y="2771383"/>
              <a:ext cx="1201724" cy="1968143"/>
            </a:xfrm>
            <a:prstGeom prst="rect">
              <a:avLst/>
            </a:prstGeom>
          </p:spPr>
        </p:pic>
        <p:pic>
          <p:nvPicPr>
            <p:cNvPr id="1026" name="Picture 2" descr="Drag hand cursor icon white vector illustration | Premium Vector">
              <a:extLst>
                <a:ext uri="{FF2B5EF4-FFF2-40B4-BE49-F238E27FC236}">
                  <a16:creationId xmlns:a16="http://schemas.microsoft.com/office/drawing/2014/main" id="{5112A133-0A14-70F9-07B7-592BFF14C8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802" b="76358" l="23323" r="76518">
                          <a14:foregroundMark x1="26198" y1="41853" x2="24601" y2="49042"/>
                          <a14:foregroundMark x1="24601" y1="49042" x2="38019" y2="70128"/>
                          <a14:foregroundMark x1="38019" y1="70128" x2="43610" y2="74601"/>
                          <a14:foregroundMark x1="43610" y1="74601" x2="61821" y2="73802"/>
                          <a14:foregroundMark x1="61821" y1="73802" x2="67891" y2="70128"/>
                          <a14:foregroundMark x1="67891" y1="70128" x2="74760" y2="47923"/>
                          <a14:foregroundMark x1="74760" y1="47923" x2="72364" y2="40895"/>
                          <a14:foregroundMark x1="72364" y1="40895" x2="63259" y2="35304"/>
                          <a14:foregroundMark x1="38179" y1="76198" x2="46486" y2="76358"/>
                          <a14:foregroundMark x1="46486" y1="76358" x2="68530" y2="75399"/>
                          <a14:foregroundMark x1="23482" y1="45048" x2="23482" y2="47284"/>
                          <a14:foregroundMark x1="48562" y1="23802" x2="52875" y2="23962"/>
                          <a14:foregroundMark x1="34026" y1="33866" x2="33866" y2="39297"/>
                          <a14:foregroundMark x1="60224" y1="49042" x2="55911" y2="61182"/>
                          <a14:foregroundMark x1="55911" y1="61182" x2="65495" y2="61022"/>
                          <a14:foregroundMark x1="65495" y1="61022" x2="62780" y2="38179"/>
                          <a14:foregroundMark x1="62780" y1="38179" x2="51278" y2="37220"/>
                          <a14:foregroundMark x1="51278" y1="37220" x2="44409" y2="49042"/>
                          <a14:foregroundMark x1="44409" y1="49042" x2="51597" y2="46486"/>
                          <a14:foregroundMark x1="51597" y1="46486" x2="48243" y2="38978"/>
                          <a14:foregroundMark x1="48243" y1="38978" x2="42812" y2="50799"/>
                          <a14:foregroundMark x1="42812" y1="50799" x2="48562" y2="45527"/>
                          <a14:foregroundMark x1="48562" y1="45527" x2="44888" y2="37380"/>
                          <a14:foregroundMark x1="44888" y1="37380" x2="39617" y2="44728"/>
                          <a14:foregroundMark x1="39617" y1="44728" x2="41374" y2="51438"/>
                          <a14:foregroundMark x1="41374" y1="51438" x2="46645" y2="46645"/>
                          <a14:foregroundMark x1="46645" y1="46645" x2="45527" y2="35463"/>
                          <a14:foregroundMark x1="45527" y1="35463" x2="37859" y2="39617"/>
                          <a14:foregroundMark x1="37859" y1="39617" x2="35783" y2="51438"/>
                          <a14:foregroundMark x1="35783" y1="51438" x2="45367" y2="41853"/>
                          <a14:foregroundMark x1="45367" y1="41853" x2="35304" y2="47923"/>
                          <a14:foregroundMark x1="35304" y1="47923" x2="39776" y2="55431"/>
                          <a14:foregroundMark x1="39776" y1="55431" x2="50000" y2="50000"/>
                          <a14:foregroundMark x1="50000" y1="50000" x2="56869" y2="37859"/>
                          <a14:foregroundMark x1="56869" y1="37859" x2="51597" y2="50160"/>
                          <a14:foregroundMark x1="51597" y1="50160" x2="57188" y2="55591"/>
                          <a14:foregroundMark x1="57188" y1="55591" x2="63578" y2="47604"/>
                          <a14:foregroundMark x1="63578" y1="47604" x2="50639" y2="55112"/>
                          <a14:foregroundMark x1="50639" y1="55112" x2="48882" y2="65655"/>
                          <a14:foregroundMark x1="48882" y1="65655" x2="58466" y2="55911"/>
                          <a14:foregroundMark x1="58466" y1="55911" x2="53674" y2="49201"/>
                          <a14:foregroundMark x1="53674" y1="49201" x2="45048" y2="54313"/>
                          <a14:foregroundMark x1="45048" y1="54313" x2="44409" y2="56550"/>
                          <a14:foregroundMark x1="41693" y1="60064" x2="34026" y2="53035"/>
                          <a14:foregroundMark x1="34026" y1="53035" x2="30351" y2="45367"/>
                          <a14:foregroundMark x1="30351" y1="45367" x2="30192" y2="55112"/>
                          <a14:foregroundMark x1="30192" y1="55112" x2="42812" y2="67412"/>
                          <a14:foregroundMark x1="42812" y1="67412" x2="49840" y2="69489"/>
                          <a14:foregroundMark x1="49840" y1="69489" x2="58466" y2="68850"/>
                          <a14:foregroundMark x1="58466" y1="68850" x2="64058" y2="64537"/>
                          <a14:foregroundMark x1="64058" y1="64537" x2="59744" y2="58307"/>
                          <a14:foregroundMark x1="59744" y1="58307" x2="52077" y2="52236"/>
                          <a14:foregroundMark x1="52077" y1="52236" x2="52236" y2="44569"/>
                          <a14:foregroundMark x1="52236" y1="44569" x2="56070" y2="36581"/>
                          <a14:foregroundMark x1="56070" y1="36581" x2="58466" y2="34984"/>
                          <a14:foregroundMark x1="59585" y1="32588" x2="52077" y2="31470"/>
                          <a14:foregroundMark x1="52077" y1="31470" x2="45367" y2="33387"/>
                          <a14:foregroundMark x1="45367" y1="33387" x2="42013" y2="38498"/>
                          <a14:foregroundMark x1="38339" y1="33387" x2="39617" y2="40895"/>
                          <a14:foregroundMark x1="39617" y1="40895" x2="42013" y2="33387"/>
                          <a14:foregroundMark x1="42013" y1="33387" x2="37380" y2="36422"/>
                          <a14:foregroundMark x1="49361" y1="28594" x2="49042" y2="30192"/>
                          <a14:foregroundMark x1="76198" y1="37700" x2="76518" y2="54633"/>
                          <a14:foregroundMark x1="76518" y1="54633" x2="76518" y2="54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0" t="18571" r="17461" b="21169"/>
            <a:stretch/>
          </p:blipFill>
          <p:spPr bwMode="auto">
            <a:xfrm>
              <a:off x="4907387" y="2493856"/>
              <a:ext cx="587751" cy="555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" hidden="1">
            <a:extLst>
              <a:ext uri="{FF2B5EF4-FFF2-40B4-BE49-F238E27FC236}">
                <a16:creationId xmlns:a16="http://schemas.microsoft.com/office/drawing/2014/main" id="{17767845-DC93-95AE-9370-363A383A6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8" t="12633" r="26575" b="18788"/>
          <a:stretch/>
        </p:blipFill>
        <p:spPr bwMode="auto">
          <a:xfrm>
            <a:off x="4228420" y="1391641"/>
            <a:ext cx="3735159" cy="40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EB107A-CBBF-2976-4000-79ED34BF97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5455" y1="50752" x2="49650" y2="57143"/>
                        <a14:foregroundMark x1="50699" y1="43233" x2="52448" y2="46241"/>
                        <a14:foregroundMark x1="47203" y1="44361" x2="41259" y2="55263"/>
                        <a14:foregroundMark x1="52797" y1="45865" x2="57343" y2="54135"/>
                        <a14:foregroundMark x1="52098" y1="9774" x2="46853" y2="101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4345" y="6178811"/>
            <a:ext cx="672189" cy="6251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8A9091-D8B8-94C6-709E-26567ED3B20C}"/>
              </a:ext>
            </a:extLst>
          </p:cNvPr>
          <p:cNvSpPr txBox="1"/>
          <p:nvPr/>
        </p:nvSpPr>
        <p:spPr>
          <a:xfrm>
            <a:off x="626319" y="-1715501"/>
            <a:ext cx="5867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2F92"/>
                </a:solidFill>
                <a:latin typeface="Bandeins Strange Variable Regular" pitchFamily="2" charset="0"/>
              </a:rPr>
              <a:t>Month 03 - 04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8DE6E9E-56E0-398B-FBC5-CAA6576A325F}"/>
              </a:ext>
            </a:extLst>
          </p:cNvPr>
          <p:cNvGrpSpPr/>
          <p:nvPr/>
        </p:nvGrpSpPr>
        <p:grpSpPr>
          <a:xfrm>
            <a:off x="365245" y="-1020048"/>
            <a:ext cx="11461509" cy="5325057"/>
            <a:chOff x="466216" y="1087134"/>
            <a:chExt cx="11461509" cy="532505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9F17030-B52F-CB40-AC1F-ABF1B26122DB}"/>
                </a:ext>
              </a:extLst>
            </p:cNvPr>
            <p:cNvGrpSpPr/>
            <p:nvPr/>
          </p:nvGrpSpPr>
          <p:grpSpPr>
            <a:xfrm>
              <a:off x="466216" y="1399168"/>
              <a:ext cx="3490209" cy="4527406"/>
              <a:chOff x="559320" y="1399168"/>
              <a:chExt cx="3490209" cy="4527406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F590CE0-6E00-464A-E980-222104A92A93}"/>
                  </a:ext>
                </a:extLst>
              </p:cNvPr>
              <p:cNvSpPr/>
              <p:nvPr/>
            </p:nvSpPr>
            <p:spPr>
              <a:xfrm>
                <a:off x="559320" y="1399168"/>
                <a:ext cx="3490209" cy="452740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3398AC-D149-CFA7-B25A-1140479441B1}"/>
                  </a:ext>
                </a:extLst>
              </p:cNvPr>
              <p:cNvSpPr txBox="1"/>
              <p:nvPr/>
            </p:nvSpPr>
            <p:spPr>
              <a:xfrm>
                <a:off x="895273" y="1693101"/>
                <a:ext cx="28183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Bandeins Strange Variable Semi Bold Regular" pitchFamily="2" charset="0"/>
                  </a:rPr>
                  <a:t>Small </a:t>
                </a:r>
                <a:r>
                  <a:rPr lang="en-US" sz="2400" b="1" dirty="0" err="1">
                    <a:latin typeface="Bandeins Strange Variable Semi Bold Regular" pitchFamily="2" charset="0"/>
                  </a:rPr>
                  <a:t>Enterpise</a:t>
                </a:r>
                <a:endParaRPr lang="en-US" sz="2400" b="1" dirty="0">
                  <a:latin typeface="Bandeins Strange Variable Semi Bold Regular" pitchFamily="2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AAA7E6-072E-A8ED-806F-108C3B2D42D3}"/>
                  </a:ext>
                </a:extLst>
              </p:cNvPr>
              <p:cNvSpPr txBox="1"/>
              <p:nvPr/>
            </p:nvSpPr>
            <p:spPr>
              <a:xfrm>
                <a:off x="895272" y="2093211"/>
                <a:ext cx="2818311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b="1" dirty="0">
                    <a:latin typeface="Bandeins Strange Variable Semi Bold Regular" pitchFamily="2" charset="0"/>
                  </a:rPr>
                  <a:t>0€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B080B4-06A7-F414-B4C0-267A5EF473F6}"/>
                  </a:ext>
                </a:extLst>
              </p:cNvPr>
              <p:cNvSpPr txBox="1"/>
              <p:nvPr/>
            </p:nvSpPr>
            <p:spPr>
              <a:xfrm>
                <a:off x="895271" y="5273664"/>
                <a:ext cx="28183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Bandeins Strange Variable Semi Bold Regular" pitchFamily="2" charset="0"/>
                  </a:rPr>
                  <a:t>per Month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A81531-793C-CE4F-E82E-2EB4B8568253}"/>
                  </a:ext>
                </a:extLst>
              </p:cNvPr>
              <p:cNvSpPr txBox="1"/>
              <p:nvPr/>
            </p:nvSpPr>
            <p:spPr>
              <a:xfrm>
                <a:off x="895270" y="3496268"/>
                <a:ext cx="281831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Bandeins Strange Variable Regular" pitchFamily="2" charset="0"/>
                  </a:rPr>
                  <a:t>Limited to 20 projects a month.</a:t>
                </a:r>
              </a:p>
              <a:p>
                <a:pPr algn="ctr"/>
                <a:endParaRPr lang="en-US" sz="2000" dirty="0">
                  <a:latin typeface="Bandeins Strange Variable Regular" pitchFamily="2" charset="0"/>
                </a:endParaRPr>
              </a:p>
              <a:p>
                <a:pPr algn="ctr"/>
                <a:r>
                  <a:rPr lang="en-US" sz="2000" dirty="0">
                    <a:latin typeface="Bandeins Strange Variable Regular" pitchFamily="2" charset="0"/>
                  </a:rPr>
                  <a:t>Limited Co-Pilot usage.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EE33124-C28A-DC50-3E5A-DAE54973A647}"/>
                </a:ext>
              </a:extLst>
            </p:cNvPr>
            <p:cNvGrpSpPr/>
            <p:nvPr/>
          </p:nvGrpSpPr>
          <p:grpSpPr>
            <a:xfrm>
              <a:off x="4451867" y="1087134"/>
              <a:ext cx="3490208" cy="5325057"/>
              <a:chOff x="8404037" y="1087134"/>
              <a:chExt cx="3490208" cy="5325057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ED82613-E3A5-3F68-A400-14EA1A486220}"/>
                  </a:ext>
                </a:extLst>
              </p:cNvPr>
              <p:cNvSpPr/>
              <p:nvPr/>
            </p:nvSpPr>
            <p:spPr>
              <a:xfrm>
                <a:off x="8404037" y="1087134"/>
                <a:ext cx="3490208" cy="5325057"/>
              </a:xfrm>
              <a:prstGeom prst="roundRect">
                <a:avLst/>
              </a:prstGeom>
              <a:solidFill>
                <a:srgbClr val="FF2F92">
                  <a:alpha val="1098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E8F9095-3633-D567-3378-E4A6384255F3}"/>
                  </a:ext>
                </a:extLst>
              </p:cNvPr>
              <p:cNvSpPr txBox="1"/>
              <p:nvPr/>
            </p:nvSpPr>
            <p:spPr>
              <a:xfrm>
                <a:off x="8739986" y="1647407"/>
                <a:ext cx="28183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Bandeins Strange Variable Semi Bold Regular" pitchFamily="2" charset="0"/>
                  </a:rPr>
                  <a:t>Big </a:t>
                </a:r>
                <a:r>
                  <a:rPr lang="en-US" sz="2400" b="1" dirty="0" err="1">
                    <a:latin typeface="Bandeins Strange Variable Semi Bold Regular" pitchFamily="2" charset="0"/>
                  </a:rPr>
                  <a:t>Enterpise</a:t>
                </a:r>
                <a:endParaRPr lang="en-US" sz="2400" b="1" dirty="0">
                  <a:latin typeface="Bandeins Strange Variable Semi Bold Regular" pitchFamily="2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029D8A-6AEF-5707-EB8C-B4C38A6112D1}"/>
                  </a:ext>
                </a:extLst>
              </p:cNvPr>
              <p:cNvSpPr txBox="1"/>
              <p:nvPr/>
            </p:nvSpPr>
            <p:spPr>
              <a:xfrm>
                <a:off x="8404037" y="2047517"/>
                <a:ext cx="349020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b="1" dirty="0">
                    <a:latin typeface="Bandeins Strange Variable Semi Bold Regular" pitchFamily="2" charset="0"/>
                  </a:rPr>
                  <a:t>50,000€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7FC4B8-A902-5FDC-C7BE-ECE1D2C89C02}"/>
                  </a:ext>
                </a:extLst>
              </p:cNvPr>
              <p:cNvSpPr txBox="1"/>
              <p:nvPr/>
            </p:nvSpPr>
            <p:spPr>
              <a:xfrm>
                <a:off x="8739986" y="5626795"/>
                <a:ext cx="28183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Bandeins Strange Variable Semi Bold Regular" pitchFamily="2" charset="0"/>
                  </a:rPr>
                  <a:t>per Month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AAAF8D-2C76-4778-B148-C5644636E07F}"/>
                  </a:ext>
                </a:extLst>
              </p:cNvPr>
              <p:cNvSpPr txBox="1"/>
              <p:nvPr/>
            </p:nvSpPr>
            <p:spPr>
              <a:xfrm>
                <a:off x="8739986" y="3450574"/>
                <a:ext cx="281831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2F92"/>
                    </a:solidFill>
                    <a:latin typeface="Bandeins Strange Variable Regular" pitchFamily="2" charset="0"/>
                  </a:rPr>
                  <a:t>Unlimited</a:t>
                </a:r>
                <a:r>
                  <a:rPr lang="en-US" sz="2000" dirty="0">
                    <a:latin typeface="Bandeins Strange Variable Regular" pitchFamily="2" charset="0"/>
                  </a:rPr>
                  <a:t> projects.</a:t>
                </a:r>
              </a:p>
              <a:p>
                <a:pPr algn="ctr"/>
                <a:endParaRPr lang="en-US" sz="2000" dirty="0">
                  <a:latin typeface="Bandeins Strange Variable Regular" pitchFamily="2" charset="0"/>
                </a:endParaRPr>
              </a:p>
              <a:p>
                <a:pPr algn="ctr"/>
                <a:r>
                  <a:rPr lang="en-US" sz="2000" b="1" dirty="0">
                    <a:solidFill>
                      <a:srgbClr val="FF2F92"/>
                    </a:solidFill>
                    <a:latin typeface="Bandeins Strange Variable Regular" pitchFamily="2" charset="0"/>
                  </a:rPr>
                  <a:t>Unlimited</a:t>
                </a:r>
                <a:r>
                  <a:rPr lang="en-US" sz="2000" dirty="0">
                    <a:latin typeface="Bandeins Strange Variable Regular" pitchFamily="2" charset="0"/>
                  </a:rPr>
                  <a:t> Co-Pilot usage.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2298696-8E9A-04EF-192E-6AD6BD69743D}"/>
                </a:ext>
              </a:extLst>
            </p:cNvPr>
            <p:cNvGrpSpPr/>
            <p:nvPr/>
          </p:nvGrpSpPr>
          <p:grpSpPr>
            <a:xfrm>
              <a:off x="8437516" y="1170994"/>
              <a:ext cx="3490209" cy="5049922"/>
              <a:chOff x="4436797" y="1362269"/>
              <a:chExt cx="3490209" cy="5049922"/>
            </a:xfrm>
          </p:grpSpPr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8ADE6EE3-2AF1-9FD7-8D56-CA459CD5BA05}"/>
                  </a:ext>
                </a:extLst>
              </p:cNvPr>
              <p:cNvSpPr/>
              <p:nvPr/>
            </p:nvSpPr>
            <p:spPr>
              <a:xfrm>
                <a:off x="4436797" y="1362269"/>
                <a:ext cx="3490209" cy="504992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95FE03-25C1-E0B6-F3D3-49E474E9339F}"/>
                  </a:ext>
                </a:extLst>
              </p:cNvPr>
              <p:cNvSpPr txBox="1"/>
              <p:nvPr/>
            </p:nvSpPr>
            <p:spPr>
              <a:xfrm>
                <a:off x="4725166" y="1729923"/>
                <a:ext cx="28183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Bandeins Strange Variable Semi Bold Regular" pitchFamily="2" charset="0"/>
                  </a:rPr>
                  <a:t>Medium </a:t>
                </a:r>
                <a:r>
                  <a:rPr lang="en-US" sz="2400" b="1" dirty="0" err="1">
                    <a:latin typeface="Bandeins Strange Variable Semi Bold Regular" pitchFamily="2" charset="0"/>
                  </a:rPr>
                  <a:t>Enterpise</a:t>
                </a:r>
                <a:endParaRPr lang="en-US" sz="2400" b="1" dirty="0">
                  <a:latin typeface="Bandeins Strange Variable Semi Bold Regular" pitchFamily="2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C48113A-856C-82E2-A620-E2D39154A4B1}"/>
                  </a:ext>
                </a:extLst>
              </p:cNvPr>
              <p:cNvSpPr txBox="1"/>
              <p:nvPr/>
            </p:nvSpPr>
            <p:spPr>
              <a:xfrm>
                <a:off x="4436797" y="2192379"/>
                <a:ext cx="34902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b="1" dirty="0">
                    <a:latin typeface="Bandeins Strange Variable Semi Bold Regular" pitchFamily="2" charset="0"/>
                  </a:rPr>
                  <a:t>15,000€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EE834B-87F3-32C5-D971-539EF28789C0}"/>
                  </a:ext>
                </a:extLst>
              </p:cNvPr>
              <p:cNvSpPr txBox="1"/>
              <p:nvPr/>
            </p:nvSpPr>
            <p:spPr>
              <a:xfrm>
                <a:off x="4725164" y="5709311"/>
                <a:ext cx="28183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Bandeins Strange Variable Semi Bold Regular" pitchFamily="2" charset="0"/>
                  </a:rPr>
                  <a:t>per Month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24AD00B-3BEB-746D-B4C5-28BD4BD191BA}"/>
                  </a:ext>
                </a:extLst>
              </p:cNvPr>
              <p:cNvSpPr txBox="1"/>
              <p:nvPr/>
            </p:nvSpPr>
            <p:spPr>
              <a:xfrm>
                <a:off x="4725163" y="3533090"/>
                <a:ext cx="281831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Bandeins Strange Variable Regular" pitchFamily="2" charset="0"/>
                  </a:rPr>
                  <a:t>Limited to 100 projects a month.</a:t>
                </a:r>
              </a:p>
              <a:p>
                <a:pPr algn="ctr"/>
                <a:endParaRPr lang="en-US" sz="2000" dirty="0">
                  <a:latin typeface="Bandeins Strange Variable Regular" pitchFamily="2" charset="0"/>
                </a:endParaRPr>
              </a:p>
              <a:p>
                <a:pPr algn="ctr"/>
                <a:r>
                  <a:rPr lang="en-US" sz="2000" dirty="0">
                    <a:latin typeface="Bandeins Strange Variable Regular" pitchFamily="2" charset="0"/>
                  </a:rPr>
                  <a:t>Unlimited Co-Pilot usage.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301407-27E4-CFBA-A364-1D8D8BE114B4}"/>
              </a:ext>
            </a:extLst>
          </p:cNvPr>
          <p:cNvSpPr txBox="1"/>
          <p:nvPr/>
        </p:nvSpPr>
        <p:spPr>
          <a:xfrm>
            <a:off x="1087627" y="4940866"/>
            <a:ext cx="204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andeins Strange Variable Regular" pitchFamily="2" charset="0"/>
              </a:rPr>
              <a:t>Your investment needs just…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1766B-C0B7-B5DF-77D4-A99AA06B813F}"/>
              </a:ext>
            </a:extLst>
          </p:cNvPr>
          <p:cNvSpPr txBox="1"/>
          <p:nvPr/>
        </p:nvSpPr>
        <p:spPr>
          <a:xfrm>
            <a:off x="5073277" y="4940866"/>
            <a:ext cx="204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2F92"/>
                </a:solidFill>
                <a:latin typeface="Bandeins Strange Variable Regular" pitchFamily="2" charset="0"/>
              </a:rPr>
              <a:t>1 Client </a:t>
            </a:r>
            <a:br>
              <a:rPr lang="en-US" b="1" dirty="0">
                <a:latin typeface="Bandeins Strange Variable Regular" pitchFamily="2" charset="0"/>
              </a:rPr>
            </a:br>
            <a:r>
              <a:rPr lang="en-US" b="1" dirty="0">
                <a:latin typeface="Bandeins Strange Variable Regular" pitchFamily="2" charset="0"/>
              </a:rPr>
              <a:t>to break 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49190-F211-C7E2-534F-0314E2395674}"/>
              </a:ext>
            </a:extLst>
          </p:cNvPr>
          <p:cNvSpPr txBox="1"/>
          <p:nvPr/>
        </p:nvSpPr>
        <p:spPr>
          <a:xfrm>
            <a:off x="9058927" y="4940866"/>
            <a:ext cx="204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2F92"/>
                </a:solidFill>
                <a:latin typeface="Bandeins Strange Variable Regular" pitchFamily="2" charset="0"/>
              </a:rPr>
              <a:t>2 Clients </a:t>
            </a:r>
            <a:br>
              <a:rPr lang="en-US" b="1" dirty="0">
                <a:latin typeface="Bandeins Strange Variable Regular" pitchFamily="2" charset="0"/>
              </a:rPr>
            </a:br>
            <a:r>
              <a:rPr lang="en-US" b="1" dirty="0">
                <a:latin typeface="Bandeins Strange Variable Regular" pitchFamily="2" charset="0"/>
              </a:rPr>
              <a:t>to break even.</a:t>
            </a:r>
          </a:p>
        </p:txBody>
      </p:sp>
    </p:spTree>
    <p:extLst>
      <p:ext uri="{BB962C8B-B14F-4D97-AF65-F5344CB8AC3E}">
        <p14:creationId xmlns:p14="http://schemas.microsoft.com/office/powerpoint/2010/main" val="3901821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7969 -0.05856 L -0.1987 -0.26504 C -0.22305 -0.30902 -0.26459 -0.35787 -0.31133 -0.39814 C -0.3642 -0.44421 -0.40925 -0.47129 -0.44388 -0.47777 L -0.60834 -0.51736 " pathEditMode="relative" rAng="156000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96" y="-285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xit" presetSubtype="32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DE2F6E-5761-EAE0-BFCB-7275BFBED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hidden="1">
            <a:extLst>
              <a:ext uri="{FF2B5EF4-FFF2-40B4-BE49-F238E27FC236}">
                <a16:creationId xmlns:a16="http://schemas.microsoft.com/office/drawing/2014/main" id="{98A5C6D6-E0CB-4AAA-D596-F041A862CB34}"/>
              </a:ext>
            </a:extLst>
          </p:cNvPr>
          <p:cNvSpPr txBox="1"/>
          <p:nvPr/>
        </p:nvSpPr>
        <p:spPr>
          <a:xfrm>
            <a:off x="670430" y="840182"/>
            <a:ext cx="4039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andeins Strange Variable Regular" pitchFamily="2" charset="0"/>
              </a:rPr>
              <a:t>Hello, Benji.</a:t>
            </a:r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1929830-F3FE-D79D-F002-A321D2CFE3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 hidden="1">
            <a:extLst>
              <a:ext uri="{FF2B5EF4-FFF2-40B4-BE49-F238E27FC236}">
                <a16:creationId xmlns:a16="http://schemas.microsoft.com/office/drawing/2014/main" id="{7416D87D-688F-2439-4F42-566E08EFE949}"/>
              </a:ext>
            </a:extLst>
          </p:cNvPr>
          <p:cNvGrpSpPr/>
          <p:nvPr/>
        </p:nvGrpSpPr>
        <p:grpSpPr>
          <a:xfrm>
            <a:off x="12192000" y="5901285"/>
            <a:ext cx="1789475" cy="2245670"/>
            <a:chOff x="4907387" y="2493856"/>
            <a:chExt cx="1789475" cy="2245670"/>
          </a:xfrm>
        </p:grpSpPr>
        <p:pic>
          <p:nvPicPr>
            <p:cNvPr id="9" name="Picture 8" descr="A document with a black cover&#10;&#10;Description automatically generated">
              <a:extLst>
                <a:ext uri="{FF2B5EF4-FFF2-40B4-BE49-F238E27FC236}">
                  <a16:creationId xmlns:a16="http://schemas.microsoft.com/office/drawing/2014/main" id="{7DD10776-14BD-3B7E-98B1-864A07E70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6" b="92460" l="9409" r="89785">
                          <a14:foregroundMark x1="16129" y1="75992" x2="38441" y2="75992"/>
                          <a14:foregroundMark x1="38441" y1="75992" x2="79301" y2="73413"/>
                          <a14:foregroundMark x1="79301" y1="73413" x2="81452" y2="18254"/>
                          <a14:foregroundMark x1="81452" y1="18254" x2="54839" y2="11310"/>
                          <a14:foregroundMark x1="54839" y1="11310" x2="14516" y2="10119"/>
                          <a14:foregroundMark x1="46505" y1="36905" x2="39785" y2="53373"/>
                          <a14:foregroundMark x1="39785" y1="53373" x2="44624" y2="37897"/>
                          <a14:foregroundMark x1="44624" y1="37897" x2="30645" y2="26984"/>
                          <a14:foregroundMark x1="30645" y1="26984" x2="40591" y2="48810"/>
                          <a14:foregroundMark x1="40591" y1="48810" x2="56183" y2="37500"/>
                          <a14:foregroundMark x1="56183" y1="37500" x2="43817" y2="52183"/>
                          <a14:foregroundMark x1="43817" y1="52183" x2="66129" y2="32937"/>
                          <a14:foregroundMark x1="66129" y1="32937" x2="43011" y2="38294"/>
                          <a14:foregroundMark x1="43011" y1="38294" x2="42204" y2="38889"/>
                          <a14:foregroundMark x1="48387" y1="44444" x2="31720" y2="54365"/>
                          <a14:foregroundMark x1="31720" y1="54365" x2="59409" y2="53373"/>
                          <a14:foregroundMark x1="59409" y1="53373" x2="20430" y2="65873"/>
                          <a14:foregroundMark x1="20430" y1="65873" x2="23656" y2="49206"/>
                          <a14:foregroundMark x1="23656" y1="49206" x2="44355" y2="54960"/>
                          <a14:foregroundMark x1="44355" y1="54960" x2="65054" y2="51587"/>
                          <a14:foregroundMark x1="65054" y1="51587" x2="49462" y2="62500"/>
                          <a14:foregroundMark x1="49462" y1="62500" x2="40054" y2="65278"/>
                          <a14:foregroundMark x1="83333" y1="21627" x2="71237" y2="8929"/>
                          <a14:foregroundMark x1="71237" y1="8929" x2="20161" y2="9127"/>
                          <a14:foregroundMark x1="74194" y1="11111" x2="21237" y2="8730"/>
                          <a14:foregroundMark x1="85753" y1="22024" x2="82258" y2="7143"/>
                          <a14:foregroundMark x1="82258" y1="7143" x2="77419" y2="10714"/>
                          <a14:foregroundMark x1="86828" y1="11706" x2="87634" y2="11111"/>
                          <a14:foregroundMark x1="86290" y1="10913" x2="86559" y2="10317"/>
                          <a14:foregroundMark x1="86290" y1="10119" x2="68817" y2="8333"/>
                          <a14:foregroundMark x1="77151" y1="8532" x2="25000" y2="8135"/>
                          <a14:foregroundMark x1="25000" y1="8135" x2="48656" y2="6944"/>
                          <a14:foregroundMark x1="48656" y1="6944" x2="73387" y2="9524"/>
                          <a14:foregroundMark x1="73387" y1="9524" x2="29570" y2="9127"/>
                          <a14:foregroundMark x1="86559" y1="11310" x2="86290" y2="8333"/>
                          <a14:foregroundMark x1="84409" y1="9524" x2="84946" y2="7540"/>
                          <a14:foregroundMark x1="85484" y1="7738" x2="85215" y2="7341"/>
                          <a14:foregroundMark x1="54839" y1="7540" x2="12097" y2="7738"/>
                          <a14:foregroundMark x1="87634" y1="8730" x2="86290" y2="7937"/>
                          <a14:foregroundMark x1="27151" y1="89087" x2="68548" y2="92460"/>
                          <a14:foregroundMark x1="68548" y1="92460" x2="28763" y2="88889"/>
                          <a14:foregroundMark x1="86290" y1="7937" x2="86828" y2="7341"/>
                          <a14:foregroundMark x1="86290" y1="7937" x2="86828" y2="7540"/>
                          <a14:foregroundMark x1="88172" y1="7540" x2="86559" y2="8532"/>
                        </a14:backgroundRemoval>
                      </a14:imgEffect>
                    </a14:imgLayer>
                  </a14:imgProps>
                </a:ext>
              </a:extLst>
            </a:blip>
            <a:srcRect l="11535" t="6635" r="11229"/>
            <a:stretch/>
          </p:blipFill>
          <p:spPr>
            <a:xfrm>
              <a:off x="5495138" y="2771383"/>
              <a:ext cx="1201724" cy="1968143"/>
            </a:xfrm>
            <a:prstGeom prst="rect">
              <a:avLst/>
            </a:prstGeom>
          </p:spPr>
        </p:pic>
        <p:pic>
          <p:nvPicPr>
            <p:cNvPr id="1026" name="Picture 2" descr="Drag hand cursor icon white vector illustration | Premium Vector">
              <a:extLst>
                <a:ext uri="{FF2B5EF4-FFF2-40B4-BE49-F238E27FC236}">
                  <a16:creationId xmlns:a16="http://schemas.microsoft.com/office/drawing/2014/main" id="{E59CDEF0-AB25-FA36-ECDB-2621B9E1AC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802" b="76358" l="23323" r="76518">
                          <a14:foregroundMark x1="26198" y1="41853" x2="24601" y2="49042"/>
                          <a14:foregroundMark x1="24601" y1="49042" x2="38019" y2="70128"/>
                          <a14:foregroundMark x1="38019" y1="70128" x2="43610" y2="74601"/>
                          <a14:foregroundMark x1="43610" y1="74601" x2="61821" y2="73802"/>
                          <a14:foregroundMark x1="61821" y1="73802" x2="67891" y2="70128"/>
                          <a14:foregroundMark x1="67891" y1="70128" x2="74760" y2="47923"/>
                          <a14:foregroundMark x1="74760" y1="47923" x2="72364" y2="40895"/>
                          <a14:foregroundMark x1="72364" y1="40895" x2="63259" y2="35304"/>
                          <a14:foregroundMark x1="38179" y1="76198" x2="46486" y2="76358"/>
                          <a14:foregroundMark x1="46486" y1="76358" x2="68530" y2="75399"/>
                          <a14:foregroundMark x1="23482" y1="45048" x2="23482" y2="47284"/>
                          <a14:foregroundMark x1="48562" y1="23802" x2="52875" y2="23962"/>
                          <a14:foregroundMark x1="34026" y1="33866" x2="33866" y2="39297"/>
                          <a14:foregroundMark x1="60224" y1="49042" x2="55911" y2="61182"/>
                          <a14:foregroundMark x1="55911" y1="61182" x2="65495" y2="61022"/>
                          <a14:foregroundMark x1="65495" y1="61022" x2="62780" y2="38179"/>
                          <a14:foregroundMark x1="62780" y1="38179" x2="51278" y2="37220"/>
                          <a14:foregroundMark x1="51278" y1="37220" x2="44409" y2="49042"/>
                          <a14:foregroundMark x1="44409" y1="49042" x2="51597" y2="46486"/>
                          <a14:foregroundMark x1="51597" y1="46486" x2="48243" y2="38978"/>
                          <a14:foregroundMark x1="48243" y1="38978" x2="42812" y2="50799"/>
                          <a14:foregroundMark x1="42812" y1="50799" x2="48562" y2="45527"/>
                          <a14:foregroundMark x1="48562" y1="45527" x2="44888" y2="37380"/>
                          <a14:foregroundMark x1="44888" y1="37380" x2="39617" y2="44728"/>
                          <a14:foregroundMark x1="39617" y1="44728" x2="41374" y2="51438"/>
                          <a14:foregroundMark x1="41374" y1="51438" x2="46645" y2="46645"/>
                          <a14:foregroundMark x1="46645" y1="46645" x2="45527" y2="35463"/>
                          <a14:foregroundMark x1="45527" y1="35463" x2="37859" y2="39617"/>
                          <a14:foregroundMark x1="37859" y1="39617" x2="35783" y2="51438"/>
                          <a14:foregroundMark x1="35783" y1="51438" x2="45367" y2="41853"/>
                          <a14:foregroundMark x1="45367" y1="41853" x2="35304" y2="47923"/>
                          <a14:foregroundMark x1="35304" y1="47923" x2="39776" y2="55431"/>
                          <a14:foregroundMark x1="39776" y1="55431" x2="50000" y2="50000"/>
                          <a14:foregroundMark x1="50000" y1="50000" x2="56869" y2="37859"/>
                          <a14:foregroundMark x1="56869" y1="37859" x2="51597" y2="50160"/>
                          <a14:foregroundMark x1="51597" y1="50160" x2="57188" y2="55591"/>
                          <a14:foregroundMark x1="57188" y1="55591" x2="63578" y2="47604"/>
                          <a14:foregroundMark x1="63578" y1="47604" x2="50639" y2="55112"/>
                          <a14:foregroundMark x1="50639" y1="55112" x2="48882" y2="65655"/>
                          <a14:foregroundMark x1="48882" y1="65655" x2="58466" y2="55911"/>
                          <a14:foregroundMark x1="58466" y1="55911" x2="53674" y2="49201"/>
                          <a14:foregroundMark x1="53674" y1="49201" x2="45048" y2="54313"/>
                          <a14:foregroundMark x1="45048" y1="54313" x2="44409" y2="56550"/>
                          <a14:foregroundMark x1="41693" y1="60064" x2="34026" y2="53035"/>
                          <a14:foregroundMark x1="34026" y1="53035" x2="30351" y2="45367"/>
                          <a14:foregroundMark x1="30351" y1="45367" x2="30192" y2="55112"/>
                          <a14:foregroundMark x1="30192" y1="55112" x2="42812" y2="67412"/>
                          <a14:foregroundMark x1="42812" y1="67412" x2="49840" y2="69489"/>
                          <a14:foregroundMark x1="49840" y1="69489" x2="58466" y2="68850"/>
                          <a14:foregroundMark x1="58466" y1="68850" x2="64058" y2="64537"/>
                          <a14:foregroundMark x1="64058" y1="64537" x2="59744" y2="58307"/>
                          <a14:foregroundMark x1="59744" y1="58307" x2="52077" y2="52236"/>
                          <a14:foregroundMark x1="52077" y1="52236" x2="52236" y2="44569"/>
                          <a14:foregroundMark x1="52236" y1="44569" x2="56070" y2="36581"/>
                          <a14:foregroundMark x1="56070" y1="36581" x2="58466" y2="34984"/>
                          <a14:foregroundMark x1="59585" y1="32588" x2="52077" y2="31470"/>
                          <a14:foregroundMark x1="52077" y1="31470" x2="45367" y2="33387"/>
                          <a14:foregroundMark x1="45367" y1="33387" x2="42013" y2="38498"/>
                          <a14:foregroundMark x1="38339" y1="33387" x2="39617" y2="40895"/>
                          <a14:foregroundMark x1="39617" y1="40895" x2="42013" y2="33387"/>
                          <a14:foregroundMark x1="42013" y1="33387" x2="37380" y2="36422"/>
                          <a14:foregroundMark x1="49361" y1="28594" x2="49042" y2="30192"/>
                          <a14:foregroundMark x1="76198" y1="37700" x2="76518" y2="54633"/>
                          <a14:foregroundMark x1="76518" y1="54633" x2="76518" y2="54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0" t="18571" r="17461" b="21169"/>
            <a:stretch/>
          </p:blipFill>
          <p:spPr bwMode="auto">
            <a:xfrm>
              <a:off x="4907387" y="2493856"/>
              <a:ext cx="587751" cy="555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" hidden="1">
            <a:extLst>
              <a:ext uri="{FF2B5EF4-FFF2-40B4-BE49-F238E27FC236}">
                <a16:creationId xmlns:a16="http://schemas.microsoft.com/office/drawing/2014/main" id="{620610EA-2C90-961E-7DB9-C6CB4999B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8" t="12633" r="26575" b="18788"/>
          <a:stretch/>
        </p:blipFill>
        <p:spPr bwMode="auto">
          <a:xfrm>
            <a:off x="4228420" y="1391641"/>
            <a:ext cx="3735159" cy="40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84A6DA-DC75-769B-563E-7AD9906B3C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5455" y1="50752" x2="49650" y2="57143"/>
                        <a14:foregroundMark x1="50699" y1="43233" x2="52448" y2="46241"/>
                        <a14:foregroundMark x1="47203" y1="44361" x2="41259" y2="55263"/>
                        <a14:foregroundMark x1="52797" y1="45865" x2="57343" y2="54135"/>
                        <a14:foregroundMark x1="52098" y1="9774" x2="46853" y2="101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4345" y="6178811"/>
            <a:ext cx="672189" cy="625183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2A134EE-F69B-47EE-DBE9-0DF5077F2FC3}"/>
              </a:ext>
            </a:extLst>
          </p:cNvPr>
          <p:cNvGrpSpPr/>
          <p:nvPr/>
        </p:nvGrpSpPr>
        <p:grpSpPr>
          <a:xfrm>
            <a:off x="2752304" y="1072971"/>
            <a:ext cx="7029648" cy="4733926"/>
            <a:chOff x="2685209" y="835407"/>
            <a:chExt cx="7653020" cy="51537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56F19A-7CF4-1980-22E3-6E3B44B81C1C}"/>
                </a:ext>
              </a:extLst>
            </p:cNvPr>
            <p:cNvSpPr txBox="1"/>
            <p:nvPr/>
          </p:nvSpPr>
          <p:spPr>
            <a:xfrm>
              <a:off x="3602912" y="2565569"/>
              <a:ext cx="2045446" cy="67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Bandeins Strange Variable Regular" pitchFamily="2" charset="0"/>
                </a:rPr>
                <a:t>Benjamin Chen</a:t>
              </a:r>
              <a:br>
                <a:rPr lang="en-US" b="1" dirty="0">
                  <a:latin typeface="Bandeins Strange Variable Regular" pitchFamily="2" charset="0"/>
                </a:rPr>
              </a:b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ndeins Strange Variable Medium Regular" pitchFamily="2" charset="0"/>
                </a:rPr>
                <a:t>Strategy &amp; GTM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andeins Strange Variable Medium Regular" pitchFamily="2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3B04E4C-E23D-95DD-5E3C-206BAC9BFABC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rcRect l="5611" r="3474"/>
            <a:stretch/>
          </p:blipFill>
          <p:spPr>
            <a:xfrm>
              <a:off x="6543643" y="853807"/>
              <a:ext cx="1615798" cy="1615798"/>
            </a:xfrm>
            <a:prstGeom prst="ellipse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9E173E0-94C6-E294-FDB4-FB2947F12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34999" y="3532192"/>
              <a:ext cx="1615799" cy="1690023"/>
            </a:xfrm>
            <a:prstGeom prst="ellipse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2F618F9-1392-BB1E-499A-9C089FCBC405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98879" y="3532193"/>
              <a:ext cx="1618107" cy="1615799"/>
            </a:xfrm>
            <a:prstGeom prst="ellipse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EE5E76B-62B0-A8DD-4CE7-D0EC744B00B9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rcRect l="1477" r="5181"/>
            <a:stretch/>
          </p:blipFill>
          <p:spPr>
            <a:xfrm>
              <a:off x="5386896" y="3532192"/>
              <a:ext cx="1615799" cy="1615799"/>
            </a:xfrm>
            <a:prstGeom prst="ellipse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38A6417-7F32-3C90-1853-61EFFCB0FC5F}"/>
                </a:ext>
              </a:extLst>
            </p:cNvPr>
            <p:cNvGrpSpPr/>
            <p:nvPr/>
          </p:nvGrpSpPr>
          <p:grpSpPr>
            <a:xfrm>
              <a:off x="3789499" y="835407"/>
              <a:ext cx="1615798" cy="1615798"/>
              <a:chOff x="2071176" y="526473"/>
              <a:chExt cx="2456489" cy="245648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0D9EAC2-630A-D6B0-33D1-7998DF65543C}"/>
                  </a:ext>
                </a:extLst>
              </p:cNvPr>
              <p:cNvSpPr/>
              <p:nvPr/>
            </p:nvSpPr>
            <p:spPr>
              <a:xfrm>
                <a:off x="2071176" y="526473"/>
                <a:ext cx="2456489" cy="245648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78" name="Picture 10" descr="Profilbild">
                <a:extLst>
                  <a:ext uri="{FF2B5EF4-FFF2-40B4-BE49-F238E27FC236}">
                    <a16:creationId xmlns:a16="http://schemas.microsoft.com/office/drawing/2014/main" id="{7B8FCC7C-9133-C2B4-036D-959C3B3B2E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500" b="99875" l="10000" r="90000">
                            <a14:foregroundMark x1="43750" y1="76875" x2="22750" y2="91125"/>
                            <a14:foregroundMark x1="22750" y1="91125" x2="1500" y2="96250"/>
                            <a14:foregroundMark x1="1500" y1="96250" x2="49000" y2="97500"/>
                            <a14:foregroundMark x1="49000" y1="97500" x2="72000" y2="90375"/>
                            <a14:foregroundMark x1="72000" y1="90375" x2="41625" y2="88375"/>
                            <a14:foregroundMark x1="41625" y1="88375" x2="44375" y2="88625"/>
                            <a14:foregroundMark x1="39125" y1="83500" x2="55875" y2="95000"/>
                            <a14:foregroundMark x1="55875" y1="95000" x2="75250" y2="87250"/>
                            <a14:foregroundMark x1="75250" y1="87250" x2="67750" y2="95750"/>
                            <a14:foregroundMark x1="80375" y1="90500" x2="56500" y2="92125"/>
                            <a14:foregroundMark x1="56500" y1="92125" x2="56375" y2="99875"/>
                            <a14:foregroundMark x1="40250" y1="10375" x2="54750" y2="8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9149" y="554446"/>
                <a:ext cx="2400541" cy="2400541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8E118AF-929C-EC55-AFCA-5814F9C4A1F7}"/>
                </a:ext>
              </a:extLst>
            </p:cNvPr>
            <p:cNvSpPr txBox="1"/>
            <p:nvPr/>
          </p:nvSpPr>
          <p:spPr>
            <a:xfrm>
              <a:off x="6113145" y="2565569"/>
              <a:ext cx="2509157" cy="67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Bandeins Strange Variable Regular" pitchFamily="2" charset="0"/>
                </a:rPr>
                <a:t>Sayan</a:t>
              </a:r>
              <a:r>
                <a:rPr lang="en-US" b="1" dirty="0">
                  <a:latin typeface="Bandeins Strange Variable Regular" pitchFamily="2" charset="0"/>
                </a:rPr>
                <a:t> Sinha</a:t>
              </a:r>
              <a:br>
                <a:rPr lang="en-US" b="1" dirty="0">
                  <a:latin typeface="Bandeins Strange Variable Regular" pitchFamily="2" charset="0"/>
                </a:rPr>
              </a:b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ndeins Strange Variable Medium Regular" pitchFamily="2" charset="0"/>
                </a:rPr>
                <a:t>Backend Architecture</a:t>
              </a:r>
              <a:endParaRPr lang="en-US" b="1" dirty="0">
                <a:latin typeface="Bandeins Strange Variable Regular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02797C-2180-89A6-A90B-C011DB4543CA}"/>
                </a:ext>
              </a:extLst>
            </p:cNvPr>
            <p:cNvSpPr txBox="1"/>
            <p:nvPr/>
          </p:nvSpPr>
          <p:spPr>
            <a:xfrm>
              <a:off x="2685209" y="5318984"/>
              <a:ext cx="2045446" cy="67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Bandeins Strange Variable Regular" pitchFamily="2" charset="0"/>
                </a:rPr>
                <a:t>Yash </a:t>
              </a:r>
              <a:r>
                <a:rPr lang="en-US" b="1" dirty="0" err="1">
                  <a:latin typeface="Bandeins Strange Variable Regular" pitchFamily="2" charset="0"/>
                </a:rPr>
                <a:t>Gavade</a:t>
              </a:r>
              <a:br>
                <a:rPr lang="en-US" b="1" dirty="0">
                  <a:latin typeface="Bandeins Strange Variable Regular" pitchFamily="2" charset="0"/>
                </a:rPr>
              </a:b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ndeins Strange Variable Medium Regular" pitchFamily="2" charset="0"/>
                </a:rPr>
                <a:t>UI/UX</a:t>
              </a:r>
              <a:endParaRPr lang="en-US" dirty="0">
                <a:latin typeface="Bandeins Strange Variable Medium Regular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662635C-BF95-D48F-3AB6-3967FCD10E5A}"/>
                </a:ext>
              </a:extLst>
            </p:cNvPr>
            <p:cNvSpPr txBox="1"/>
            <p:nvPr/>
          </p:nvSpPr>
          <p:spPr>
            <a:xfrm>
              <a:off x="5172072" y="5318985"/>
              <a:ext cx="2045445" cy="67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Bandeins Strange Variable Regular" pitchFamily="2" charset="0"/>
                </a:rPr>
                <a:t>Vismaya BM</a:t>
              </a:r>
              <a:br>
                <a:rPr lang="en-US" b="1" dirty="0">
                  <a:latin typeface="Bandeins Strange Variable Regular" pitchFamily="2" charset="0"/>
                </a:rPr>
              </a:b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ndeins Strange Variable Medium Regular" pitchFamily="2" charset="0"/>
                </a:rPr>
                <a:t>Operations</a:t>
              </a:r>
              <a:endParaRPr lang="en-US" b="1" dirty="0">
                <a:latin typeface="Bandeins Strange Variable Regular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7C0DFEF-53C9-BA3F-D73B-D7CC1E91362B}"/>
                </a:ext>
              </a:extLst>
            </p:cNvPr>
            <p:cNvSpPr txBox="1"/>
            <p:nvPr/>
          </p:nvSpPr>
          <p:spPr>
            <a:xfrm>
              <a:off x="7548552" y="5318986"/>
              <a:ext cx="2789677" cy="67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Bandeins Strange Variable Regular" pitchFamily="2" charset="0"/>
                </a:rPr>
                <a:t>Ankita Khedekar</a:t>
              </a:r>
              <a:br>
                <a:rPr lang="en-US" b="1" dirty="0">
                  <a:latin typeface="Bandeins Strange Variable Regular" pitchFamily="2" charset="0"/>
                </a:rPr>
              </a:b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ndeins Strange Variable Medium Regular" pitchFamily="2" charset="0"/>
                </a:rPr>
                <a:t>Data &amp; Product</a:t>
              </a:r>
              <a:endParaRPr lang="en-US" b="1" dirty="0">
                <a:latin typeface="Bandeins Strange Variable Regular" pitchFamily="2" charset="0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16E67E7-B5C3-2723-84D4-0D2BA85FF0F4}"/>
              </a:ext>
            </a:extLst>
          </p:cNvPr>
          <p:cNvSpPr txBox="1"/>
          <p:nvPr/>
        </p:nvSpPr>
        <p:spPr>
          <a:xfrm>
            <a:off x="626319" y="445808"/>
            <a:ext cx="5867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2F92"/>
                </a:solidFill>
                <a:latin typeface="Bandeins Strange Variable Regular" pitchFamily="2" charset="0"/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56861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7969 -0.05856 L -0.1987 -0.26504 C -0.22305 -0.30902 -0.26459 -0.35787 -0.31133 -0.39814 C -0.3642 -0.44421 -0.40925 -0.47129 -0.44388 -0.47777 L -0.60834 -0.51736 " pathEditMode="relative" rAng="156000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96" y="-285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xit" presetSubtype="32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2F3FDC-C6E6-D3F4-D918-71050E168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hidden="1">
            <a:extLst>
              <a:ext uri="{FF2B5EF4-FFF2-40B4-BE49-F238E27FC236}">
                <a16:creationId xmlns:a16="http://schemas.microsoft.com/office/drawing/2014/main" id="{F7191E02-F7CD-7EB6-6836-509C5AA57BC5}"/>
              </a:ext>
            </a:extLst>
          </p:cNvPr>
          <p:cNvSpPr txBox="1"/>
          <p:nvPr/>
        </p:nvSpPr>
        <p:spPr>
          <a:xfrm>
            <a:off x="670430" y="840182"/>
            <a:ext cx="4039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andeins Strange Variable Regular" pitchFamily="2" charset="0"/>
              </a:rPr>
              <a:t>Hello, Benji.</a:t>
            </a:r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BAD85AD0-0FDD-1976-0B03-CAA6C0C96B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 hidden="1">
            <a:extLst>
              <a:ext uri="{FF2B5EF4-FFF2-40B4-BE49-F238E27FC236}">
                <a16:creationId xmlns:a16="http://schemas.microsoft.com/office/drawing/2014/main" id="{83285FFA-7759-48EE-6D51-93CE618A85B6}"/>
              </a:ext>
            </a:extLst>
          </p:cNvPr>
          <p:cNvGrpSpPr/>
          <p:nvPr/>
        </p:nvGrpSpPr>
        <p:grpSpPr>
          <a:xfrm>
            <a:off x="12192000" y="5901285"/>
            <a:ext cx="1789475" cy="2245670"/>
            <a:chOff x="4907387" y="2493856"/>
            <a:chExt cx="1789475" cy="2245670"/>
          </a:xfrm>
        </p:grpSpPr>
        <p:pic>
          <p:nvPicPr>
            <p:cNvPr id="9" name="Picture 8" descr="A document with a black cover&#10;&#10;Description automatically generated">
              <a:extLst>
                <a:ext uri="{FF2B5EF4-FFF2-40B4-BE49-F238E27FC236}">
                  <a16:creationId xmlns:a16="http://schemas.microsoft.com/office/drawing/2014/main" id="{0C3186A5-2944-44E9-DD52-5A397EBB6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6" b="92460" l="9409" r="89785">
                          <a14:foregroundMark x1="16129" y1="75992" x2="38441" y2="75992"/>
                          <a14:foregroundMark x1="38441" y1="75992" x2="79301" y2="73413"/>
                          <a14:foregroundMark x1="79301" y1="73413" x2="81452" y2="18254"/>
                          <a14:foregroundMark x1="81452" y1="18254" x2="54839" y2="11310"/>
                          <a14:foregroundMark x1="54839" y1="11310" x2="14516" y2="10119"/>
                          <a14:foregroundMark x1="46505" y1="36905" x2="39785" y2="53373"/>
                          <a14:foregroundMark x1="39785" y1="53373" x2="44624" y2="37897"/>
                          <a14:foregroundMark x1="44624" y1="37897" x2="30645" y2="26984"/>
                          <a14:foregroundMark x1="30645" y1="26984" x2="40591" y2="48810"/>
                          <a14:foregroundMark x1="40591" y1="48810" x2="56183" y2="37500"/>
                          <a14:foregroundMark x1="56183" y1="37500" x2="43817" y2="52183"/>
                          <a14:foregroundMark x1="43817" y1="52183" x2="66129" y2="32937"/>
                          <a14:foregroundMark x1="66129" y1="32937" x2="43011" y2="38294"/>
                          <a14:foregroundMark x1="43011" y1="38294" x2="42204" y2="38889"/>
                          <a14:foregroundMark x1="48387" y1="44444" x2="31720" y2="54365"/>
                          <a14:foregroundMark x1="31720" y1="54365" x2="59409" y2="53373"/>
                          <a14:foregroundMark x1="59409" y1="53373" x2="20430" y2="65873"/>
                          <a14:foregroundMark x1="20430" y1="65873" x2="23656" y2="49206"/>
                          <a14:foregroundMark x1="23656" y1="49206" x2="44355" y2="54960"/>
                          <a14:foregroundMark x1="44355" y1="54960" x2="65054" y2="51587"/>
                          <a14:foregroundMark x1="65054" y1="51587" x2="49462" y2="62500"/>
                          <a14:foregroundMark x1="49462" y1="62500" x2="40054" y2="65278"/>
                          <a14:foregroundMark x1="83333" y1="21627" x2="71237" y2="8929"/>
                          <a14:foregroundMark x1="71237" y1="8929" x2="20161" y2="9127"/>
                          <a14:foregroundMark x1="74194" y1="11111" x2="21237" y2="8730"/>
                          <a14:foregroundMark x1="85753" y1="22024" x2="82258" y2="7143"/>
                          <a14:foregroundMark x1="82258" y1="7143" x2="77419" y2="10714"/>
                          <a14:foregroundMark x1="86828" y1="11706" x2="87634" y2="11111"/>
                          <a14:foregroundMark x1="86290" y1="10913" x2="86559" y2="10317"/>
                          <a14:foregroundMark x1="86290" y1="10119" x2="68817" y2="8333"/>
                          <a14:foregroundMark x1="77151" y1="8532" x2="25000" y2="8135"/>
                          <a14:foregroundMark x1="25000" y1="8135" x2="48656" y2="6944"/>
                          <a14:foregroundMark x1="48656" y1="6944" x2="73387" y2="9524"/>
                          <a14:foregroundMark x1="73387" y1="9524" x2="29570" y2="9127"/>
                          <a14:foregroundMark x1="86559" y1="11310" x2="86290" y2="8333"/>
                          <a14:foregroundMark x1="84409" y1="9524" x2="84946" y2="7540"/>
                          <a14:foregroundMark x1="85484" y1="7738" x2="85215" y2="7341"/>
                          <a14:foregroundMark x1="54839" y1="7540" x2="12097" y2="7738"/>
                          <a14:foregroundMark x1="87634" y1="8730" x2="86290" y2="7937"/>
                          <a14:foregroundMark x1="27151" y1="89087" x2="68548" y2="92460"/>
                          <a14:foregroundMark x1="68548" y1="92460" x2="28763" y2="88889"/>
                          <a14:foregroundMark x1="86290" y1="7937" x2="86828" y2="7341"/>
                          <a14:foregroundMark x1="86290" y1="7937" x2="86828" y2="7540"/>
                          <a14:foregroundMark x1="88172" y1="7540" x2="86559" y2="8532"/>
                        </a14:backgroundRemoval>
                      </a14:imgEffect>
                    </a14:imgLayer>
                  </a14:imgProps>
                </a:ext>
              </a:extLst>
            </a:blip>
            <a:srcRect l="11535" t="6635" r="11229"/>
            <a:stretch/>
          </p:blipFill>
          <p:spPr>
            <a:xfrm>
              <a:off x="5495138" y="2771383"/>
              <a:ext cx="1201724" cy="1968143"/>
            </a:xfrm>
            <a:prstGeom prst="rect">
              <a:avLst/>
            </a:prstGeom>
          </p:spPr>
        </p:pic>
        <p:pic>
          <p:nvPicPr>
            <p:cNvPr id="1026" name="Picture 2" descr="Drag hand cursor icon white vector illustration | Premium Vector">
              <a:extLst>
                <a:ext uri="{FF2B5EF4-FFF2-40B4-BE49-F238E27FC236}">
                  <a16:creationId xmlns:a16="http://schemas.microsoft.com/office/drawing/2014/main" id="{BA464D2F-F718-A5A0-8A75-7A53EB4587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802" b="76358" l="23323" r="76518">
                          <a14:foregroundMark x1="26198" y1="41853" x2="24601" y2="49042"/>
                          <a14:foregroundMark x1="24601" y1="49042" x2="38019" y2="70128"/>
                          <a14:foregroundMark x1="38019" y1="70128" x2="43610" y2="74601"/>
                          <a14:foregroundMark x1="43610" y1="74601" x2="61821" y2="73802"/>
                          <a14:foregroundMark x1="61821" y1="73802" x2="67891" y2="70128"/>
                          <a14:foregroundMark x1="67891" y1="70128" x2="74760" y2="47923"/>
                          <a14:foregroundMark x1="74760" y1="47923" x2="72364" y2="40895"/>
                          <a14:foregroundMark x1="72364" y1="40895" x2="63259" y2="35304"/>
                          <a14:foregroundMark x1="38179" y1="76198" x2="46486" y2="76358"/>
                          <a14:foregroundMark x1="46486" y1="76358" x2="68530" y2="75399"/>
                          <a14:foregroundMark x1="23482" y1="45048" x2="23482" y2="47284"/>
                          <a14:foregroundMark x1="48562" y1="23802" x2="52875" y2="23962"/>
                          <a14:foregroundMark x1="34026" y1="33866" x2="33866" y2="39297"/>
                          <a14:foregroundMark x1="60224" y1="49042" x2="55911" y2="61182"/>
                          <a14:foregroundMark x1="55911" y1="61182" x2="65495" y2="61022"/>
                          <a14:foregroundMark x1="65495" y1="61022" x2="62780" y2="38179"/>
                          <a14:foregroundMark x1="62780" y1="38179" x2="51278" y2="37220"/>
                          <a14:foregroundMark x1="51278" y1="37220" x2="44409" y2="49042"/>
                          <a14:foregroundMark x1="44409" y1="49042" x2="51597" y2="46486"/>
                          <a14:foregroundMark x1="51597" y1="46486" x2="48243" y2="38978"/>
                          <a14:foregroundMark x1="48243" y1="38978" x2="42812" y2="50799"/>
                          <a14:foregroundMark x1="42812" y1="50799" x2="48562" y2="45527"/>
                          <a14:foregroundMark x1="48562" y1="45527" x2="44888" y2="37380"/>
                          <a14:foregroundMark x1="44888" y1="37380" x2="39617" y2="44728"/>
                          <a14:foregroundMark x1="39617" y1="44728" x2="41374" y2="51438"/>
                          <a14:foregroundMark x1="41374" y1="51438" x2="46645" y2="46645"/>
                          <a14:foregroundMark x1="46645" y1="46645" x2="45527" y2="35463"/>
                          <a14:foregroundMark x1="45527" y1="35463" x2="37859" y2="39617"/>
                          <a14:foregroundMark x1="37859" y1="39617" x2="35783" y2="51438"/>
                          <a14:foregroundMark x1="35783" y1="51438" x2="45367" y2="41853"/>
                          <a14:foregroundMark x1="45367" y1="41853" x2="35304" y2="47923"/>
                          <a14:foregroundMark x1="35304" y1="47923" x2="39776" y2="55431"/>
                          <a14:foregroundMark x1="39776" y1="55431" x2="50000" y2="50000"/>
                          <a14:foregroundMark x1="50000" y1="50000" x2="56869" y2="37859"/>
                          <a14:foregroundMark x1="56869" y1="37859" x2="51597" y2="50160"/>
                          <a14:foregroundMark x1="51597" y1="50160" x2="57188" y2="55591"/>
                          <a14:foregroundMark x1="57188" y1="55591" x2="63578" y2="47604"/>
                          <a14:foregroundMark x1="63578" y1="47604" x2="50639" y2="55112"/>
                          <a14:foregroundMark x1="50639" y1="55112" x2="48882" y2="65655"/>
                          <a14:foregroundMark x1="48882" y1="65655" x2="58466" y2="55911"/>
                          <a14:foregroundMark x1="58466" y1="55911" x2="53674" y2="49201"/>
                          <a14:foregroundMark x1="53674" y1="49201" x2="45048" y2="54313"/>
                          <a14:foregroundMark x1="45048" y1="54313" x2="44409" y2="56550"/>
                          <a14:foregroundMark x1="41693" y1="60064" x2="34026" y2="53035"/>
                          <a14:foregroundMark x1="34026" y1="53035" x2="30351" y2="45367"/>
                          <a14:foregroundMark x1="30351" y1="45367" x2="30192" y2="55112"/>
                          <a14:foregroundMark x1="30192" y1="55112" x2="42812" y2="67412"/>
                          <a14:foregroundMark x1="42812" y1="67412" x2="49840" y2="69489"/>
                          <a14:foregroundMark x1="49840" y1="69489" x2="58466" y2="68850"/>
                          <a14:foregroundMark x1="58466" y1="68850" x2="64058" y2="64537"/>
                          <a14:foregroundMark x1="64058" y1="64537" x2="59744" y2="58307"/>
                          <a14:foregroundMark x1="59744" y1="58307" x2="52077" y2="52236"/>
                          <a14:foregroundMark x1="52077" y1="52236" x2="52236" y2="44569"/>
                          <a14:foregroundMark x1="52236" y1="44569" x2="56070" y2="36581"/>
                          <a14:foregroundMark x1="56070" y1="36581" x2="58466" y2="34984"/>
                          <a14:foregroundMark x1="59585" y1="32588" x2="52077" y2="31470"/>
                          <a14:foregroundMark x1="52077" y1="31470" x2="45367" y2="33387"/>
                          <a14:foregroundMark x1="45367" y1="33387" x2="42013" y2="38498"/>
                          <a14:foregroundMark x1="38339" y1="33387" x2="39617" y2="40895"/>
                          <a14:foregroundMark x1="39617" y1="40895" x2="42013" y2="33387"/>
                          <a14:foregroundMark x1="42013" y1="33387" x2="37380" y2="36422"/>
                          <a14:foregroundMark x1="49361" y1="28594" x2="49042" y2="30192"/>
                          <a14:foregroundMark x1="76198" y1="37700" x2="76518" y2="54633"/>
                          <a14:foregroundMark x1="76518" y1="54633" x2="76518" y2="54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0" t="18571" r="17461" b="21169"/>
            <a:stretch/>
          </p:blipFill>
          <p:spPr bwMode="auto">
            <a:xfrm>
              <a:off x="4907387" y="2493856"/>
              <a:ext cx="587751" cy="555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" hidden="1">
            <a:extLst>
              <a:ext uri="{FF2B5EF4-FFF2-40B4-BE49-F238E27FC236}">
                <a16:creationId xmlns:a16="http://schemas.microsoft.com/office/drawing/2014/main" id="{34306FC7-D0B1-6180-3D69-279C5217B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8" t="12633" r="26575" b="18788"/>
          <a:stretch/>
        </p:blipFill>
        <p:spPr bwMode="auto">
          <a:xfrm>
            <a:off x="4228420" y="1391641"/>
            <a:ext cx="3735159" cy="40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E62AFA-60FC-C6D9-E075-691ECBAD5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5455" y1="50752" x2="49650" y2="57143"/>
                        <a14:foregroundMark x1="50699" y1="43233" x2="52448" y2="46241"/>
                        <a14:foregroundMark x1="47203" y1="44361" x2="41259" y2="55263"/>
                        <a14:foregroundMark x1="52797" y1="45865" x2="57343" y2="54135"/>
                        <a14:foregroundMark x1="52098" y1="9774" x2="46853" y2="101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4345" y="6178811"/>
            <a:ext cx="672189" cy="6251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18FABF-8997-EC30-7B18-93A787889DAA}"/>
              </a:ext>
            </a:extLst>
          </p:cNvPr>
          <p:cNvSpPr txBox="1"/>
          <p:nvPr/>
        </p:nvSpPr>
        <p:spPr>
          <a:xfrm>
            <a:off x="626318" y="4209041"/>
            <a:ext cx="11430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2F92"/>
                </a:solidFill>
                <a:latin typeface="Bandeins Strange Variable Regular" pitchFamily="2" charset="0"/>
              </a:rPr>
              <a:t>Thank you!</a:t>
            </a:r>
            <a:endParaRPr lang="en-US" sz="6000" b="1" dirty="0">
              <a:latin typeface="Bandeins Strange Variable Regula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B9DAB-D8BF-F634-F54E-7CAB4ED519EC}"/>
              </a:ext>
            </a:extLst>
          </p:cNvPr>
          <p:cNvSpPr txBox="1"/>
          <p:nvPr/>
        </p:nvSpPr>
        <p:spPr>
          <a:xfrm>
            <a:off x="626318" y="5224704"/>
            <a:ext cx="11082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We’re ready to build. Let’s talk.</a:t>
            </a:r>
            <a:endParaRPr lang="en-US" sz="2800" b="1" dirty="0">
              <a:latin typeface="Bandeins Strange Variable Semi Bold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7969 -0.05856 L -0.1987 -0.26504 C -0.22305 -0.30902 -0.26459 -0.35787 -0.31133 -0.39814 C -0.3642 -0.44421 -0.40925 -0.47129 -0.44388 -0.47777 L -0.60834 -0.51736 " pathEditMode="relative" rAng="156000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96" y="-285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xit" presetSubtype="32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D646CA-8FE3-8967-8F11-12F8A0027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33949"/>
            <a:ext cx="9144000" cy="728663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andeins Strange Variable Regular" pitchFamily="2" charset="0"/>
              </a:rPr>
              <a:t>Skill Bridge (Demo) by </a:t>
            </a:r>
            <a:r>
              <a:rPr lang="en-US" sz="2800" b="1" dirty="0">
                <a:solidFill>
                  <a:schemeClr val="bg1"/>
                </a:solidFill>
                <a:latin typeface="Bandeins Strange Variable Extended Full" pitchFamily="2" charset="0"/>
              </a:rPr>
              <a:t>Plana5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53E326-2D8B-06C7-7705-56A5E41E9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976" y="1924051"/>
            <a:ext cx="2854048" cy="2815165"/>
          </a:xfrm>
          <a:prstGeom prst="roundRect">
            <a:avLst>
              <a:gd name="adj" fmla="val 7509"/>
            </a:avLst>
          </a:prstGeom>
        </p:spPr>
      </p:pic>
    </p:spTree>
    <p:extLst>
      <p:ext uri="{BB962C8B-B14F-4D97-AF65-F5344CB8AC3E}">
        <p14:creationId xmlns:p14="http://schemas.microsoft.com/office/powerpoint/2010/main" val="236143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A2D4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D7D6C0-76B3-170E-FD6B-E3A05AA7C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>
            <a:extLst>
              <a:ext uri="{FF2B5EF4-FFF2-40B4-BE49-F238E27FC236}">
                <a16:creationId xmlns:a16="http://schemas.microsoft.com/office/drawing/2014/main" id="{63025F90-A1DD-AA27-74C2-BCC1603F4D39}"/>
              </a:ext>
            </a:extLst>
          </p:cNvPr>
          <p:cNvSpPr/>
          <p:nvPr/>
        </p:nvSpPr>
        <p:spPr>
          <a:xfrm>
            <a:off x="10868400" y="6465600"/>
            <a:ext cx="752400" cy="1548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Bandeins Strange Variable Light Regular" pitchFamily="2" charset="0"/>
            </a:endParaRPr>
          </a:p>
        </p:txBody>
      </p:sp>
      <p:sp>
        <p:nvSpPr>
          <p:cNvPr id="3" name="New shape">
            <a:extLst>
              <a:ext uri="{FF2B5EF4-FFF2-40B4-BE49-F238E27FC236}">
                <a16:creationId xmlns:a16="http://schemas.microsoft.com/office/drawing/2014/main" id="{B4955D45-B03A-B160-9F3D-1BF8DF7936E4}"/>
              </a:ext>
            </a:extLst>
          </p:cNvPr>
          <p:cNvSpPr/>
          <p:nvPr/>
        </p:nvSpPr>
        <p:spPr>
          <a:xfrm>
            <a:off x="763200" y="6465600"/>
            <a:ext cx="219600" cy="3996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Bandeins Strange Variable Light Regular" pitchFamily="2" charset="0"/>
            </a:endParaRPr>
          </a:p>
        </p:txBody>
      </p:sp>
      <p:sp>
        <p:nvSpPr>
          <p:cNvPr id="4" name="New shape">
            <a:extLst>
              <a:ext uri="{FF2B5EF4-FFF2-40B4-BE49-F238E27FC236}">
                <a16:creationId xmlns:a16="http://schemas.microsoft.com/office/drawing/2014/main" id="{788A93C7-3336-CFFB-4E12-0EBB5C976295}"/>
              </a:ext>
            </a:extLst>
          </p:cNvPr>
          <p:cNvSpPr/>
          <p:nvPr/>
        </p:nvSpPr>
        <p:spPr>
          <a:xfrm>
            <a:off x="676800" y="630000"/>
            <a:ext cx="10836000" cy="586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b">
            <a:normAutofit fontScale="57500" lnSpcReduction="20000"/>
          </a:bodyPr>
          <a:lstStyle/>
          <a:p>
            <a:pPr algn="l">
              <a:lnSpc>
                <a:spcPct val="100000"/>
              </a:lnSpc>
              <a:spcAft>
                <a:spcPct val="20000"/>
              </a:spcAft>
            </a:pPr>
            <a:r>
              <a:rPr sz="3200" dirty="0">
                <a:solidFill>
                  <a:srgbClr val="2B75FF"/>
                </a:solidFill>
                <a:latin typeface="Bandeins Strange Variable Medium Regular" pitchFamily="2" charset="0"/>
              </a:rPr>
              <a:t>Employee billable utilization at professional services organizations worldwide from 2014 to 202</a:t>
            </a:r>
            <a:r>
              <a:rPr lang="de-DE" sz="3200" dirty="0">
                <a:solidFill>
                  <a:srgbClr val="2B75FF"/>
                </a:solidFill>
                <a:latin typeface="Bandeins Strange Variable Medium Regular" pitchFamily="2" charset="0"/>
              </a:rPr>
              <a:t>4</a:t>
            </a:r>
            <a:endParaRPr sz="3200" dirty="0">
              <a:solidFill>
                <a:srgbClr val="2B75FF"/>
              </a:solidFill>
              <a:latin typeface="Bandeins Strange Variable Medium Regular" pitchFamily="2" charset="0"/>
            </a:endParaRPr>
          </a:p>
        </p:txBody>
      </p:sp>
      <p:sp>
        <p:nvSpPr>
          <p:cNvPr id="5" name="New shape">
            <a:extLst>
              <a:ext uri="{FF2B5EF4-FFF2-40B4-BE49-F238E27FC236}">
                <a16:creationId xmlns:a16="http://schemas.microsoft.com/office/drawing/2014/main" id="{E93C6DE5-80CC-03A3-5334-6C7C6B9E8C78}"/>
              </a:ext>
            </a:extLst>
          </p:cNvPr>
          <p:cNvSpPr/>
          <p:nvPr/>
        </p:nvSpPr>
        <p:spPr>
          <a:xfrm>
            <a:off x="676800" y="1231200"/>
            <a:ext cx="10836000" cy="327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t">
            <a:normAutofit lnSpcReduction="10000"/>
          </a:bodyPr>
          <a:lstStyle/>
          <a:p>
            <a:pPr algn="l">
              <a:lnSpc>
                <a:spcPct val="100000"/>
              </a:lnSpc>
              <a:spcAft>
                <a:spcPct val="20000"/>
              </a:spcAft>
            </a:pPr>
            <a:r>
              <a:rPr sz="1600" dirty="0">
                <a:solidFill>
                  <a:srgbClr val="919191"/>
                </a:solidFill>
                <a:latin typeface="Bandeins Strange Variable Regular" pitchFamily="2" charset="0"/>
              </a:rPr>
              <a:t>Employee billable utilization at professional services organizations 2014-202</a:t>
            </a:r>
            <a:r>
              <a:rPr lang="de-DE" sz="1600" dirty="0">
                <a:solidFill>
                  <a:srgbClr val="919191"/>
                </a:solidFill>
                <a:latin typeface="Bandeins Strange Variable Regular" pitchFamily="2" charset="0"/>
              </a:rPr>
              <a:t>4</a:t>
            </a:r>
            <a:endParaRPr sz="1600" dirty="0">
              <a:solidFill>
                <a:srgbClr val="919191"/>
              </a:solidFill>
              <a:latin typeface="Bandeins Strange Variable Regular" pitchFamily="2" charset="0"/>
            </a:endParaRPr>
          </a:p>
        </p:txBody>
      </p:sp>
      <p:sp>
        <p:nvSpPr>
          <p:cNvPr id="7" name="New shape">
            <a:extLst>
              <a:ext uri="{FF2B5EF4-FFF2-40B4-BE49-F238E27FC236}">
                <a16:creationId xmlns:a16="http://schemas.microsoft.com/office/drawing/2014/main" id="{F825929B-709D-9739-9E25-492F764F2C2A}"/>
              </a:ext>
            </a:extLst>
          </p:cNvPr>
          <p:cNvSpPr/>
          <p:nvPr/>
        </p:nvSpPr>
        <p:spPr>
          <a:xfrm>
            <a:off x="1044000" y="5986800"/>
            <a:ext cx="8280000" cy="73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b">
            <a:normAutofit/>
          </a:bodyPr>
          <a:lstStyle/>
          <a:p>
            <a:pPr algn="l">
              <a:lnSpc>
                <a:spcPct val="100000"/>
              </a:lnSpc>
              <a:spcAft>
                <a:spcPct val="20000"/>
              </a:spcAft>
            </a:pPr>
            <a:r>
              <a:rPr sz="800" dirty="0">
                <a:solidFill>
                  <a:srgbClr val="555555"/>
                </a:solidFill>
                <a:latin typeface="Bandeins Strange Variable Light Regular" pitchFamily="2" charset="0"/>
              </a:rPr>
              <a:t>Note(s): Worldwide; 2014 to 2023; 575 respondents; Billable professional services organizations</a:t>
            </a:r>
          </a:p>
          <a:p>
            <a:pPr algn="l"/>
            <a:r>
              <a:rPr sz="800" dirty="0">
                <a:solidFill>
                  <a:srgbClr val="555555"/>
                </a:solidFill>
                <a:latin typeface="Bandeins Strange Variable Light Regular" pitchFamily="2" charset="0"/>
              </a:rPr>
              <a:t>Further information regarding this statistic can be found on </a:t>
            </a:r>
            <a:r>
              <a:rPr sz="800" dirty="0">
                <a:solidFill>
                  <a:srgbClr val="555555"/>
                </a:solidFill>
                <a:latin typeface="Bandeins Strange Variable Light Regular" pitchFamily="2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page 8</a:t>
            </a:r>
            <a:r>
              <a:rPr sz="800" dirty="0">
                <a:solidFill>
                  <a:srgbClr val="555555"/>
                </a:solidFill>
                <a:latin typeface="Bandeins Strange Variable Light Regular" pitchFamily="2" charset="0"/>
              </a:rPr>
              <a:t>.</a:t>
            </a:r>
          </a:p>
          <a:p>
            <a:pPr algn="l"/>
            <a:r>
              <a:rPr sz="800" dirty="0">
                <a:solidFill>
                  <a:srgbClr val="555555"/>
                </a:solidFill>
                <a:latin typeface="Bandeins Strange Variable Light Regular" pitchFamily="2" charset="0"/>
              </a:rPr>
              <a:t>Source(s): Service Performance Insight; Kimble; Sage; </a:t>
            </a:r>
            <a:r>
              <a:rPr sz="800" dirty="0">
                <a:solidFill>
                  <a:srgbClr val="555555"/>
                </a:solidFill>
                <a:latin typeface="Bandeins Strange Variable Light Regular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 1012842</a:t>
            </a:r>
            <a:r>
              <a:rPr lang="de-DE" sz="800" dirty="0">
                <a:solidFill>
                  <a:srgbClr val="555555"/>
                </a:solidFill>
                <a:latin typeface="Bandeins Strange Variable Light Regular" pitchFamily="2" charset="0"/>
                <a:ea typeface="Open Sans" panose="020B0606030504020204" pitchFamily="34" charset="0"/>
                <a:cs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r>
              <a:rPr lang="de-DE" sz="800" dirty="0">
                <a:solidFill>
                  <a:srgbClr val="555555"/>
                </a:solidFill>
                <a:latin typeface="Bandeins Strange Variable Light Regula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>
                <a:solidFill>
                  <a:srgbClr val="2E3941"/>
                </a:solidFill>
                <a:effectLst/>
                <a:latin typeface="Bandeins Strange Variable Light Regula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2025 Professional Services Maturity™ Benchmark</a:t>
            </a:r>
            <a:endParaRPr sz="800" dirty="0">
              <a:solidFill>
                <a:srgbClr val="555555"/>
              </a:solidFill>
              <a:latin typeface="Bandeins Strange Variable Light Regular" pitchFamily="2" charset="0"/>
              <a:ea typeface="Open Sans" panose="020B0606030504020204" pitchFamily="34" charset="0"/>
              <a:cs typeface="Open Sans" panose="020B0606030504020204" pitchFamily="34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aphicFrame>
        <p:nvGraphicFramePr>
          <p:cNvPr id="8" name="ChartObject">
            <a:extLst>
              <a:ext uri="{FF2B5EF4-FFF2-40B4-BE49-F238E27FC236}">
                <a16:creationId xmlns:a16="http://schemas.microsoft.com/office/drawing/2014/main" id="{C402E50E-8CF8-926E-65B4-C9A864B870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8960518"/>
              </p:ext>
            </p:extLst>
          </p:nvPr>
        </p:nvGraphicFramePr>
        <p:xfrm>
          <a:off x="676800" y="1882800"/>
          <a:ext cx="10742400" cy="41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New shape">
            <a:extLst>
              <a:ext uri="{FF2B5EF4-FFF2-40B4-BE49-F238E27FC236}">
                <a16:creationId xmlns:a16="http://schemas.microsoft.com/office/drawing/2014/main" id="{E9144F45-A4EB-9A97-86F4-86A2B5FC60C9}"/>
              </a:ext>
            </a:extLst>
          </p:cNvPr>
          <p:cNvSpPr/>
          <p:nvPr/>
        </p:nvSpPr>
        <p:spPr>
          <a:xfrm>
            <a:off x="637200" y="6494400"/>
            <a:ext cx="457200" cy="24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t"/>
          <a:lstStyle/>
          <a:p>
            <a:pPr algn="ctr">
              <a:spcAft>
                <a:spcPct val="20000"/>
              </a:spcAft>
            </a:pPr>
            <a:r>
              <a:rPr lang="de-DE" sz="1000" dirty="0">
                <a:solidFill>
                  <a:srgbClr val="FFFFFF"/>
                </a:solidFill>
                <a:latin typeface="Bandeins Strange Variable Light Regular" pitchFamily="2" charset="0"/>
              </a:rPr>
              <a:t>1</a:t>
            </a:r>
            <a:endParaRPr sz="1000" dirty="0">
              <a:solidFill>
                <a:srgbClr val="FFFFFF"/>
              </a:solidFill>
              <a:latin typeface="Bandeins Strange Variable Light Regular" pitchFamily="2" charset="0"/>
            </a:endParaRPr>
          </a:p>
        </p:txBody>
      </p:sp>
      <p:pic>
        <p:nvPicPr>
          <p:cNvPr id="5122" name="Picture 2" descr="SPI RESEARCH ANNOUNCES THE 2025 PROFESSIONAL SERVICES MATURITY™ BENCHMARK  SURVEY IS OPEN">
            <a:extLst>
              <a:ext uri="{FF2B5EF4-FFF2-40B4-BE49-F238E27FC236}">
                <a16:creationId xmlns:a16="http://schemas.microsoft.com/office/drawing/2014/main" id="{2B9B5BDC-53E1-D457-078F-B0F095327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796" y="6343294"/>
            <a:ext cx="300204" cy="3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688960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A2D4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6F4882-7888-1F8D-0442-DD588AD15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>
            <a:extLst>
              <a:ext uri="{FF2B5EF4-FFF2-40B4-BE49-F238E27FC236}">
                <a16:creationId xmlns:a16="http://schemas.microsoft.com/office/drawing/2014/main" id="{43ABCB20-C996-B261-2249-BB91FD83F68B}"/>
              </a:ext>
            </a:extLst>
          </p:cNvPr>
          <p:cNvSpPr/>
          <p:nvPr/>
        </p:nvSpPr>
        <p:spPr>
          <a:xfrm>
            <a:off x="10868400" y="6465600"/>
            <a:ext cx="752400" cy="15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  <a:latin typeface="Bandeins Strange Variable Light Regular" pitchFamily="2" charset="0"/>
            </a:endParaRPr>
          </a:p>
        </p:txBody>
      </p:sp>
      <p:sp>
        <p:nvSpPr>
          <p:cNvPr id="3" name="New shape">
            <a:extLst>
              <a:ext uri="{FF2B5EF4-FFF2-40B4-BE49-F238E27FC236}">
                <a16:creationId xmlns:a16="http://schemas.microsoft.com/office/drawing/2014/main" id="{BD25F692-9021-4E33-DBE7-9594A980FB7E}"/>
              </a:ext>
            </a:extLst>
          </p:cNvPr>
          <p:cNvSpPr/>
          <p:nvPr/>
        </p:nvSpPr>
        <p:spPr>
          <a:xfrm>
            <a:off x="763200" y="6465600"/>
            <a:ext cx="219600" cy="39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  <a:latin typeface="Bandeins Strange Variable Light Regular" pitchFamily="2" charset="0"/>
            </a:endParaRPr>
          </a:p>
        </p:txBody>
      </p:sp>
      <p:sp>
        <p:nvSpPr>
          <p:cNvPr id="5" name="New shape">
            <a:extLst>
              <a:ext uri="{FF2B5EF4-FFF2-40B4-BE49-F238E27FC236}">
                <a16:creationId xmlns:a16="http://schemas.microsoft.com/office/drawing/2014/main" id="{E66EF217-BEFC-1F58-4374-28D712DE54DD}"/>
              </a:ext>
            </a:extLst>
          </p:cNvPr>
          <p:cNvSpPr/>
          <p:nvPr/>
        </p:nvSpPr>
        <p:spPr>
          <a:xfrm>
            <a:off x="676800" y="630000"/>
            <a:ext cx="10836000" cy="586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b">
            <a:normAutofit fontScale="57500" lnSpcReduction="20000"/>
          </a:bodyPr>
          <a:lstStyle/>
          <a:p>
            <a:pPr algn="l">
              <a:lnSpc>
                <a:spcPct val="100000"/>
              </a:lnSpc>
              <a:spcAft>
                <a:spcPct val="20000"/>
              </a:spcAft>
            </a:pPr>
            <a:r>
              <a:rPr sz="3200" dirty="0">
                <a:solidFill>
                  <a:schemeClr val="bg1"/>
                </a:solidFill>
                <a:latin typeface="Bandeins Strange Variable Medium Regular" pitchFamily="2" charset="0"/>
              </a:rPr>
              <a:t>Employee billable utilization at professional services organizations worldwide from 2014 to 202</a:t>
            </a:r>
            <a:r>
              <a:rPr lang="de-DE" sz="3200" dirty="0">
                <a:solidFill>
                  <a:schemeClr val="bg1"/>
                </a:solidFill>
                <a:latin typeface="Bandeins Strange Variable Medium Regular" pitchFamily="2" charset="0"/>
              </a:rPr>
              <a:t>4</a:t>
            </a:r>
            <a:endParaRPr sz="3200" dirty="0">
              <a:solidFill>
                <a:schemeClr val="bg1"/>
              </a:solidFill>
              <a:latin typeface="Bandeins Strange Variable Medium Regular" pitchFamily="2" charset="0"/>
            </a:endParaRPr>
          </a:p>
        </p:txBody>
      </p:sp>
      <p:sp>
        <p:nvSpPr>
          <p:cNvPr id="6" name="New shape">
            <a:extLst>
              <a:ext uri="{FF2B5EF4-FFF2-40B4-BE49-F238E27FC236}">
                <a16:creationId xmlns:a16="http://schemas.microsoft.com/office/drawing/2014/main" id="{D1DED767-AF5F-3763-7222-1F777818EFF9}"/>
              </a:ext>
            </a:extLst>
          </p:cNvPr>
          <p:cNvSpPr/>
          <p:nvPr/>
        </p:nvSpPr>
        <p:spPr>
          <a:xfrm>
            <a:off x="676800" y="1231200"/>
            <a:ext cx="10836000" cy="327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t">
            <a:normAutofit lnSpcReduction="10000"/>
          </a:bodyPr>
          <a:lstStyle/>
          <a:p>
            <a:pPr algn="l">
              <a:lnSpc>
                <a:spcPct val="100000"/>
              </a:lnSpc>
              <a:spcAft>
                <a:spcPct val="20000"/>
              </a:spcAft>
            </a:pPr>
            <a:r>
              <a:rPr sz="1600" dirty="0">
                <a:solidFill>
                  <a:schemeClr val="bg1"/>
                </a:solidFill>
                <a:latin typeface="Bandeins Strange Variable Regular" pitchFamily="2" charset="0"/>
              </a:rPr>
              <a:t>2014-202</a:t>
            </a:r>
            <a:r>
              <a:rPr lang="de-DE" sz="1600" dirty="0">
                <a:solidFill>
                  <a:schemeClr val="bg1"/>
                </a:solidFill>
                <a:latin typeface="Bandeins Strange Variable Regular" pitchFamily="2" charset="0"/>
              </a:rPr>
              <a:t>4</a:t>
            </a:r>
            <a:endParaRPr sz="1600" dirty="0">
              <a:solidFill>
                <a:schemeClr val="bg1"/>
              </a:solidFill>
              <a:latin typeface="Bandeins Strange Variable Regular" pitchFamily="2" charset="0"/>
            </a:endParaRPr>
          </a:p>
        </p:txBody>
      </p:sp>
      <p:sp>
        <p:nvSpPr>
          <p:cNvPr id="7" name="New shape">
            <a:extLst>
              <a:ext uri="{FF2B5EF4-FFF2-40B4-BE49-F238E27FC236}">
                <a16:creationId xmlns:a16="http://schemas.microsoft.com/office/drawing/2014/main" id="{54BC79A5-FD7F-78BB-96B7-01E947696326}"/>
              </a:ext>
            </a:extLst>
          </p:cNvPr>
          <p:cNvSpPr/>
          <p:nvPr/>
        </p:nvSpPr>
        <p:spPr>
          <a:xfrm>
            <a:off x="1044000" y="5986800"/>
            <a:ext cx="8280000" cy="73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b">
            <a:normAutofit/>
          </a:bodyPr>
          <a:lstStyle/>
          <a:p>
            <a:pPr algn="l">
              <a:lnSpc>
                <a:spcPct val="100000"/>
              </a:lnSpc>
              <a:spcAft>
                <a:spcPct val="20000"/>
              </a:spcAft>
            </a:pPr>
            <a:r>
              <a:rPr sz="800" dirty="0">
                <a:solidFill>
                  <a:schemeClr val="bg1"/>
                </a:solidFill>
                <a:latin typeface="Bandeins Strange Variable Light Regular" pitchFamily="2" charset="0"/>
              </a:rPr>
              <a:t>Note(s): Worldwide; 2014 to 2023; 575 respondents; Billable professional services organizations</a:t>
            </a:r>
          </a:p>
          <a:p>
            <a:pPr algn="l"/>
            <a:r>
              <a:rPr sz="800" dirty="0">
                <a:solidFill>
                  <a:schemeClr val="bg1"/>
                </a:solidFill>
                <a:latin typeface="Bandeins Strange Variable Light Regular" pitchFamily="2" charset="0"/>
              </a:rPr>
              <a:t>Further information regarding this statistic can be found on </a:t>
            </a:r>
            <a:r>
              <a:rPr sz="800" dirty="0">
                <a:solidFill>
                  <a:schemeClr val="bg1"/>
                </a:solidFill>
                <a:latin typeface="Bandeins Strange Variable Light Regular" pitchFamily="2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page 8</a:t>
            </a:r>
            <a:r>
              <a:rPr sz="800" dirty="0">
                <a:solidFill>
                  <a:schemeClr val="bg1"/>
                </a:solidFill>
                <a:latin typeface="Bandeins Strange Variable Light Regular" pitchFamily="2" charset="0"/>
              </a:rPr>
              <a:t>.</a:t>
            </a:r>
          </a:p>
          <a:p>
            <a:pPr algn="l"/>
            <a:r>
              <a:rPr sz="800" dirty="0">
                <a:solidFill>
                  <a:schemeClr val="bg1"/>
                </a:solidFill>
                <a:latin typeface="Bandeins Strange Variable Light Regular" pitchFamily="2" charset="0"/>
              </a:rPr>
              <a:t>Source(s): Service Performance Insight; Kimble; Sage; </a:t>
            </a:r>
            <a:r>
              <a:rPr sz="800" dirty="0">
                <a:solidFill>
                  <a:schemeClr val="bg1"/>
                </a:solidFill>
                <a:latin typeface="Bandeins Strange Variable Light Regular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 1012842</a:t>
            </a:r>
            <a:r>
              <a:rPr lang="de-DE" sz="800" dirty="0">
                <a:solidFill>
                  <a:schemeClr val="bg1"/>
                </a:solidFill>
                <a:latin typeface="Bandeins Strange Variable Light Regular" pitchFamily="2" charset="0"/>
                <a:ea typeface="Open Sans" panose="020B0606030504020204" pitchFamily="34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r>
              <a:rPr lang="de-DE" sz="800" dirty="0">
                <a:solidFill>
                  <a:schemeClr val="bg1"/>
                </a:solidFill>
                <a:latin typeface="Bandeins Strange Variable Light Regula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effectLst/>
                <a:latin typeface="Bandeins Strange Variable Light Regula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2025 Professional Services Maturity™ Benchmark</a:t>
            </a:r>
            <a:endParaRPr sz="800" dirty="0">
              <a:solidFill>
                <a:schemeClr val="bg1"/>
              </a:solidFill>
              <a:latin typeface="Bandeins Strange Variable Light Regular" pitchFamily="2" charset="0"/>
              <a:ea typeface="Open Sans" panose="020B0606030504020204" pitchFamily="34" charset="0"/>
              <a:cs typeface="Open Sans" panose="020B0606030504020204" pitchFamily="34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aphicFrame>
        <p:nvGraphicFramePr>
          <p:cNvPr id="8" name="ChartObject">
            <a:extLst>
              <a:ext uri="{FF2B5EF4-FFF2-40B4-BE49-F238E27FC236}">
                <a16:creationId xmlns:a16="http://schemas.microsoft.com/office/drawing/2014/main" id="{589C6939-BF00-64BE-C995-983A20F494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9837683"/>
              </p:ext>
            </p:extLst>
          </p:nvPr>
        </p:nvGraphicFramePr>
        <p:xfrm>
          <a:off x="676800" y="1882800"/>
          <a:ext cx="10742400" cy="41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New shape">
            <a:extLst>
              <a:ext uri="{FF2B5EF4-FFF2-40B4-BE49-F238E27FC236}">
                <a16:creationId xmlns:a16="http://schemas.microsoft.com/office/drawing/2014/main" id="{1AD47ED2-82A8-964E-D92D-60B478EBF22C}"/>
              </a:ext>
            </a:extLst>
          </p:cNvPr>
          <p:cNvSpPr/>
          <p:nvPr/>
        </p:nvSpPr>
        <p:spPr>
          <a:xfrm>
            <a:off x="637200" y="6494400"/>
            <a:ext cx="457200" cy="24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t"/>
          <a:lstStyle/>
          <a:p>
            <a:pPr algn="ctr">
              <a:spcAft>
                <a:spcPct val="20000"/>
              </a:spcAft>
            </a:pPr>
            <a:r>
              <a:rPr lang="de-DE" sz="1000" dirty="0">
                <a:solidFill>
                  <a:schemeClr val="bg1"/>
                </a:solidFill>
                <a:latin typeface="Bandeins Strange Variable Light Regular" pitchFamily="2" charset="0"/>
              </a:rPr>
              <a:t>1</a:t>
            </a:r>
            <a:endParaRPr sz="1000" dirty="0">
              <a:solidFill>
                <a:schemeClr val="bg1"/>
              </a:solidFill>
              <a:latin typeface="Bandeins Strange Variable Light Regular" pitchFamily="2" charset="0"/>
            </a:endParaRPr>
          </a:p>
        </p:txBody>
      </p:sp>
      <p:pic>
        <p:nvPicPr>
          <p:cNvPr id="10" name="Picture 2" descr="SPI RESEARCH ANNOUNCES THE 2025 PROFESSIONAL SERVICES MATURITY™ BENCHMARK  SURVEY IS OPEN">
            <a:extLst>
              <a:ext uri="{FF2B5EF4-FFF2-40B4-BE49-F238E27FC236}">
                <a16:creationId xmlns:a16="http://schemas.microsoft.com/office/drawing/2014/main" id="{74B1D6D3-C759-D6C1-7359-E50EF7A1C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796" y="6343294"/>
            <a:ext cx="300204" cy="3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168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D4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A55FD8-4C2F-6B9F-87B1-AE4D6B841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Object">
            <a:extLst>
              <a:ext uri="{FF2B5EF4-FFF2-40B4-BE49-F238E27FC236}">
                <a16:creationId xmlns:a16="http://schemas.microsoft.com/office/drawing/2014/main" id="{BC32C411-7B3A-1E71-A7C0-6699831D5B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214496"/>
              </p:ext>
            </p:extLst>
          </p:nvPr>
        </p:nvGraphicFramePr>
        <p:xfrm>
          <a:off x="-8401885" y="1882800"/>
          <a:ext cx="12416760" cy="41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544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D4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BA3388-0DDF-8884-A277-A3886C9F2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SPI RESEARCH ANNOUNCES THE 2025 PROFESSIONAL SERVICES MATURITY™ BENCHMARK  SURVEY IS OPEN">
            <a:extLst>
              <a:ext uri="{FF2B5EF4-FFF2-40B4-BE49-F238E27FC236}">
                <a16:creationId xmlns:a16="http://schemas.microsoft.com/office/drawing/2014/main" id="{F1FEF7A1-297D-1211-89B6-D7A1E2458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857" y="6343294"/>
            <a:ext cx="300204" cy="3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ChartObject">
            <a:extLst>
              <a:ext uri="{FF2B5EF4-FFF2-40B4-BE49-F238E27FC236}">
                <a16:creationId xmlns:a16="http://schemas.microsoft.com/office/drawing/2014/main" id="{2D0DFBE2-B7BF-0488-0C8C-6214BA987E17}"/>
              </a:ext>
            </a:extLst>
          </p:cNvPr>
          <p:cNvGraphicFramePr/>
          <p:nvPr/>
        </p:nvGraphicFramePr>
        <p:xfrm>
          <a:off x="-8401885" y="1882800"/>
          <a:ext cx="12416760" cy="41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hartObject">
            <a:extLst>
              <a:ext uri="{FF2B5EF4-FFF2-40B4-BE49-F238E27FC236}">
                <a16:creationId xmlns:a16="http://schemas.microsoft.com/office/drawing/2014/main" id="{F36B2AE0-3906-765D-AAEE-2B004C0D1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656433"/>
              </p:ext>
            </p:extLst>
          </p:nvPr>
        </p:nvGraphicFramePr>
        <p:xfrm>
          <a:off x="-8401885" y="1882800"/>
          <a:ext cx="12416760" cy="41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7D66CC0-5950-7BFE-DD59-39DC2A0C8876}"/>
              </a:ext>
            </a:extLst>
          </p:cNvPr>
          <p:cNvSpPr txBox="1"/>
          <p:nvPr/>
        </p:nvSpPr>
        <p:spPr>
          <a:xfrm>
            <a:off x="5221554" y="2549139"/>
            <a:ext cx="2091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7A81FF"/>
                </a:solidFill>
                <a:latin typeface="Bandeins Strange Variable Regular" pitchFamily="2" charset="0"/>
              </a:rPr>
              <a:t>233 €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51E96D-0280-E63B-8B1E-DF7DF7A78CE2}"/>
              </a:ext>
            </a:extLst>
          </p:cNvPr>
          <p:cNvSpPr txBox="1"/>
          <p:nvPr/>
        </p:nvSpPr>
        <p:spPr>
          <a:xfrm>
            <a:off x="6995925" y="2967335"/>
            <a:ext cx="1914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A81FF"/>
                </a:solidFill>
                <a:latin typeface="Bandeins Strange Variable Semi Bold Regular" pitchFamily="2" charset="0"/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234905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D4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97608A-C90C-C407-C80C-A14D77DCB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Object">
            <a:extLst>
              <a:ext uri="{FF2B5EF4-FFF2-40B4-BE49-F238E27FC236}">
                <a16:creationId xmlns:a16="http://schemas.microsoft.com/office/drawing/2014/main" id="{2FA9F9AB-A6C9-158D-099B-F9AC5053F2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1062387"/>
              </p:ext>
            </p:extLst>
          </p:nvPr>
        </p:nvGraphicFramePr>
        <p:xfrm>
          <a:off x="-8401885" y="1882800"/>
          <a:ext cx="12416760" cy="41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Object">
            <a:extLst>
              <a:ext uri="{FF2B5EF4-FFF2-40B4-BE49-F238E27FC236}">
                <a16:creationId xmlns:a16="http://schemas.microsoft.com/office/drawing/2014/main" id="{603D152A-531C-9A12-EC20-71A5FA115E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342809"/>
              </p:ext>
            </p:extLst>
          </p:nvPr>
        </p:nvGraphicFramePr>
        <p:xfrm>
          <a:off x="-8401885" y="1882800"/>
          <a:ext cx="12416760" cy="41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F2981D8-58BB-F657-1D63-E924D22782F3}"/>
              </a:ext>
            </a:extLst>
          </p:cNvPr>
          <p:cNvSpPr txBox="1"/>
          <p:nvPr/>
        </p:nvSpPr>
        <p:spPr>
          <a:xfrm>
            <a:off x="5221554" y="3802065"/>
            <a:ext cx="2091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98B2FD"/>
                </a:solidFill>
                <a:latin typeface="Bandeins Strange Variable Regular" pitchFamily="2" charset="0"/>
              </a:rPr>
              <a:t>222 €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133B0-C361-3C8B-CF30-993C2047B99D}"/>
              </a:ext>
            </a:extLst>
          </p:cNvPr>
          <p:cNvSpPr txBox="1"/>
          <p:nvPr/>
        </p:nvSpPr>
        <p:spPr>
          <a:xfrm>
            <a:off x="6995925" y="4221664"/>
            <a:ext cx="2951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98B2FD"/>
                </a:solidFill>
                <a:latin typeface="Bandeins Strange Variable Semi Bold Regular" pitchFamily="2" charset="0"/>
              </a:rPr>
              <a:t>Project Leads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CEDAB0-D06B-5901-0829-90A2EBCE5307}"/>
              </a:ext>
            </a:extLst>
          </p:cNvPr>
          <p:cNvSpPr txBox="1"/>
          <p:nvPr/>
        </p:nvSpPr>
        <p:spPr>
          <a:xfrm>
            <a:off x="5221554" y="2549139"/>
            <a:ext cx="2091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7A81FF"/>
                </a:solidFill>
                <a:latin typeface="Bandeins Strange Variable Regular" pitchFamily="2" charset="0"/>
              </a:rPr>
              <a:t>233 €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FDF4BF-9B36-28A9-CD12-D08BAA892FCB}"/>
              </a:ext>
            </a:extLst>
          </p:cNvPr>
          <p:cNvSpPr txBox="1"/>
          <p:nvPr/>
        </p:nvSpPr>
        <p:spPr>
          <a:xfrm>
            <a:off x="6995925" y="2967335"/>
            <a:ext cx="1914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A81FF"/>
                </a:solidFill>
                <a:latin typeface="Bandeins Strange Variable Semi Bold Regular" pitchFamily="2" charset="0"/>
              </a:rPr>
              <a:t>Partner</a:t>
            </a:r>
          </a:p>
        </p:txBody>
      </p:sp>
      <p:pic>
        <p:nvPicPr>
          <p:cNvPr id="4" name="Picture 2" descr="SPI RESEARCH ANNOUNCES THE 2025 PROFESSIONAL SERVICES MATURITY™ BENCHMARK  SURVEY IS OPEN">
            <a:extLst>
              <a:ext uri="{FF2B5EF4-FFF2-40B4-BE49-F238E27FC236}">
                <a16:creationId xmlns:a16="http://schemas.microsoft.com/office/drawing/2014/main" id="{7139D16E-A77E-8C2F-F15E-C0752B276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857" y="6343294"/>
            <a:ext cx="300204" cy="3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528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D4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C9BF92-0E45-D528-553E-276831680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Object">
            <a:extLst>
              <a:ext uri="{FF2B5EF4-FFF2-40B4-BE49-F238E27FC236}">
                <a16:creationId xmlns:a16="http://schemas.microsoft.com/office/drawing/2014/main" id="{EB16FF4A-97B9-39A5-C745-72772E8A96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6420565"/>
              </p:ext>
            </p:extLst>
          </p:nvPr>
        </p:nvGraphicFramePr>
        <p:xfrm>
          <a:off x="-8401885" y="1882800"/>
          <a:ext cx="12416760" cy="41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Object">
            <a:extLst>
              <a:ext uri="{FF2B5EF4-FFF2-40B4-BE49-F238E27FC236}">
                <a16:creationId xmlns:a16="http://schemas.microsoft.com/office/drawing/2014/main" id="{00DAE5F6-55CA-817E-CC4B-C6141A6492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2496362"/>
              </p:ext>
            </p:extLst>
          </p:nvPr>
        </p:nvGraphicFramePr>
        <p:xfrm>
          <a:off x="-8401885" y="1882800"/>
          <a:ext cx="12416760" cy="41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CA50D24-2876-1575-7089-FFB320C90E3F}"/>
              </a:ext>
            </a:extLst>
          </p:cNvPr>
          <p:cNvSpPr txBox="1"/>
          <p:nvPr/>
        </p:nvSpPr>
        <p:spPr>
          <a:xfrm>
            <a:off x="5221554" y="3802065"/>
            <a:ext cx="2091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98B2FD"/>
                </a:solidFill>
                <a:latin typeface="Bandeins Strange Variable Regular" pitchFamily="2" charset="0"/>
              </a:rPr>
              <a:t>222 €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E3B0B-09C7-CAF2-AA57-7BF7DA6263CA}"/>
              </a:ext>
            </a:extLst>
          </p:cNvPr>
          <p:cNvSpPr txBox="1"/>
          <p:nvPr/>
        </p:nvSpPr>
        <p:spPr>
          <a:xfrm>
            <a:off x="5221554" y="2549139"/>
            <a:ext cx="2091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7A81FF"/>
                </a:solidFill>
                <a:latin typeface="Bandeins Strange Variable Regular" pitchFamily="2" charset="0"/>
              </a:rPr>
              <a:t>233 €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A1450-9E50-9FE5-1A62-B4077F6F8CA9}"/>
              </a:ext>
            </a:extLst>
          </p:cNvPr>
          <p:cNvSpPr txBox="1"/>
          <p:nvPr/>
        </p:nvSpPr>
        <p:spPr>
          <a:xfrm>
            <a:off x="5221554" y="5030480"/>
            <a:ext cx="1774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CAE6FA"/>
                </a:solidFill>
                <a:latin typeface="Bandeins Strange Variable Regular" pitchFamily="2" charset="0"/>
              </a:rPr>
              <a:t>37 €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52F76B-476A-0B2F-4FF7-6D9752EB8CAE}"/>
              </a:ext>
            </a:extLst>
          </p:cNvPr>
          <p:cNvSpPr txBox="1"/>
          <p:nvPr/>
        </p:nvSpPr>
        <p:spPr>
          <a:xfrm>
            <a:off x="6995925" y="2967335"/>
            <a:ext cx="1914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A81FF"/>
                </a:solidFill>
                <a:latin typeface="Bandeins Strange Variable Semi Bold Regular" pitchFamily="2" charset="0"/>
              </a:rPr>
              <a:t>Partner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BF4A6-73F1-1EA9-EC7A-F717E1E26AAB}"/>
              </a:ext>
            </a:extLst>
          </p:cNvPr>
          <p:cNvSpPr txBox="1"/>
          <p:nvPr/>
        </p:nvSpPr>
        <p:spPr>
          <a:xfrm>
            <a:off x="6995925" y="4221664"/>
            <a:ext cx="2951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98B2FD"/>
                </a:solidFill>
                <a:latin typeface="Bandeins Strange Variable Semi Bold Regular" pitchFamily="2" charset="0"/>
              </a:rPr>
              <a:t>Project Leads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6DEF34-1B1B-4F0A-C261-65CBCD1C0124}"/>
              </a:ext>
            </a:extLst>
          </p:cNvPr>
          <p:cNvSpPr txBox="1"/>
          <p:nvPr/>
        </p:nvSpPr>
        <p:spPr>
          <a:xfrm>
            <a:off x="6798510" y="5426299"/>
            <a:ext cx="362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AE6FA"/>
                </a:solidFill>
                <a:latin typeface="Bandeins Strange Variable Semi Bold Regular" pitchFamily="2" charset="0"/>
              </a:rPr>
              <a:t>Consultants (3x-4x)</a:t>
            </a:r>
          </a:p>
        </p:txBody>
      </p:sp>
      <p:pic>
        <p:nvPicPr>
          <p:cNvPr id="5" name="Picture 2" descr="SPI RESEARCH ANNOUNCES THE 2025 PROFESSIONAL SERVICES MATURITY™ BENCHMARK  SURVEY IS OPEN">
            <a:extLst>
              <a:ext uri="{FF2B5EF4-FFF2-40B4-BE49-F238E27FC236}">
                <a16:creationId xmlns:a16="http://schemas.microsoft.com/office/drawing/2014/main" id="{72B31385-7012-710A-6AA4-B9F100197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857" y="6343294"/>
            <a:ext cx="300204" cy="3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54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D4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B4558F-F0C6-355E-D6BD-CDBBBFD3A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Object">
            <a:extLst>
              <a:ext uri="{FF2B5EF4-FFF2-40B4-BE49-F238E27FC236}">
                <a16:creationId xmlns:a16="http://schemas.microsoft.com/office/drawing/2014/main" id="{5EB41BA5-E1C1-CF6B-99BE-AFDF685CF267}"/>
              </a:ext>
            </a:extLst>
          </p:cNvPr>
          <p:cNvGraphicFramePr/>
          <p:nvPr/>
        </p:nvGraphicFramePr>
        <p:xfrm>
          <a:off x="-8401885" y="1882800"/>
          <a:ext cx="12416760" cy="41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Object">
            <a:extLst>
              <a:ext uri="{FF2B5EF4-FFF2-40B4-BE49-F238E27FC236}">
                <a16:creationId xmlns:a16="http://schemas.microsoft.com/office/drawing/2014/main" id="{6D70F4BA-4030-2073-6346-2C09AB8DE348}"/>
              </a:ext>
            </a:extLst>
          </p:cNvPr>
          <p:cNvGraphicFramePr/>
          <p:nvPr/>
        </p:nvGraphicFramePr>
        <p:xfrm>
          <a:off x="-8401885" y="1882800"/>
          <a:ext cx="12416760" cy="41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226A96B-AC1A-8CCD-A2EB-CAE963452BB2}"/>
              </a:ext>
            </a:extLst>
          </p:cNvPr>
          <p:cNvSpPr txBox="1"/>
          <p:nvPr/>
        </p:nvSpPr>
        <p:spPr>
          <a:xfrm>
            <a:off x="9515300" y="3706018"/>
            <a:ext cx="8396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Bandeins Strange Variable Regular" pitchFamily="2" charset="0"/>
              </a:rPr>
              <a:t>€</a:t>
            </a:r>
          </a:p>
        </p:txBody>
      </p:sp>
      <p:sp>
        <p:nvSpPr>
          <p:cNvPr id="23" name="Zahl Links">
            <a:extLst>
              <a:ext uri="{FF2B5EF4-FFF2-40B4-BE49-F238E27FC236}">
                <a16:creationId xmlns:a16="http://schemas.microsoft.com/office/drawing/2014/main" id="{267A2F01-30B1-EF4F-0E59-E7C012F97B98}"/>
              </a:ext>
            </a:extLst>
          </p:cNvPr>
          <p:cNvSpPr txBox="1"/>
          <p:nvPr/>
        </p:nvSpPr>
        <p:spPr>
          <a:xfrm>
            <a:off x="6233940" y="-6852641"/>
            <a:ext cx="457200" cy="2717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0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1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2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3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4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5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6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7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8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9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0</a:t>
            </a:r>
          </a:p>
        </p:txBody>
      </p:sp>
      <p:sp>
        <p:nvSpPr>
          <p:cNvPr id="24" name="!!Zahl Mitte">
            <a:extLst>
              <a:ext uri="{FF2B5EF4-FFF2-40B4-BE49-F238E27FC236}">
                <a16:creationId xmlns:a16="http://schemas.microsoft.com/office/drawing/2014/main" id="{4E073599-517F-A99A-4A78-DD7DE4BA58C4}"/>
              </a:ext>
            </a:extLst>
          </p:cNvPr>
          <p:cNvSpPr txBox="1"/>
          <p:nvPr/>
        </p:nvSpPr>
        <p:spPr>
          <a:xfrm>
            <a:off x="7457557" y="-19067606"/>
            <a:ext cx="464638" cy="2717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0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1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2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3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4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5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6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7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8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9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0</a:t>
            </a:r>
          </a:p>
        </p:txBody>
      </p:sp>
      <p:sp>
        <p:nvSpPr>
          <p:cNvPr id="25" name="!!Zahl Rechts">
            <a:extLst>
              <a:ext uri="{FF2B5EF4-FFF2-40B4-BE49-F238E27FC236}">
                <a16:creationId xmlns:a16="http://schemas.microsoft.com/office/drawing/2014/main" id="{E5079897-A751-01A9-3240-AD72E7BF5A90}"/>
              </a:ext>
            </a:extLst>
          </p:cNvPr>
          <p:cNvSpPr txBox="1"/>
          <p:nvPr/>
        </p:nvSpPr>
        <p:spPr>
          <a:xfrm>
            <a:off x="8688612" y="446669"/>
            <a:ext cx="457200" cy="2717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0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1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2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3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4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5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6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7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8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9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0</a:t>
            </a:r>
          </a:p>
        </p:txBody>
      </p:sp>
      <p:pic>
        <p:nvPicPr>
          <p:cNvPr id="19" name="Picture 18" descr="A blue square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76D24C88-4107-1472-7816-21F61F127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385" y="0"/>
            <a:ext cx="4139189" cy="3156092"/>
          </a:xfrm>
          <a:prstGeom prst="rect">
            <a:avLst/>
          </a:prstGeom>
        </p:spPr>
      </p:pic>
      <p:pic>
        <p:nvPicPr>
          <p:cNvPr id="20" name="Picture 19" descr="A blue square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289DE578-BBE1-303C-C2F4-AB15125FA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615" y="5287154"/>
            <a:ext cx="4139189" cy="1578046"/>
          </a:xfrm>
          <a:prstGeom prst="rect">
            <a:avLst/>
          </a:prstGeom>
        </p:spPr>
      </p:pic>
      <p:pic>
        <p:nvPicPr>
          <p:cNvPr id="4" name="Picture 2" descr="SPI RESEARCH ANNOUNCES THE 2025 PROFESSIONAL SERVICES MATURITY™ BENCHMARK  SURVEY IS OPEN">
            <a:extLst>
              <a:ext uri="{FF2B5EF4-FFF2-40B4-BE49-F238E27FC236}">
                <a16:creationId xmlns:a16="http://schemas.microsoft.com/office/drawing/2014/main" id="{0F3FD85F-7E4C-4B68-A17E-D5DD864F6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857" y="6343294"/>
            <a:ext cx="300204" cy="3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238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D4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B80E28-5422-2A7D-E549-4991B813C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Object">
            <a:extLst>
              <a:ext uri="{FF2B5EF4-FFF2-40B4-BE49-F238E27FC236}">
                <a16:creationId xmlns:a16="http://schemas.microsoft.com/office/drawing/2014/main" id="{372AADE8-97C9-FFF4-96AA-A75FA5F389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5543267"/>
              </p:ext>
            </p:extLst>
          </p:nvPr>
        </p:nvGraphicFramePr>
        <p:xfrm>
          <a:off x="-8401885" y="1882800"/>
          <a:ext cx="12416760" cy="41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Zahl Links">
            <a:extLst>
              <a:ext uri="{FF2B5EF4-FFF2-40B4-BE49-F238E27FC236}">
                <a16:creationId xmlns:a16="http://schemas.microsoft.com/office/drawing/2014/main" id="{2A7A7D5D-8BBF-EA78-85CD-81DD827809D5}"/>
              </a:ext>
            </a:extLst>
          </p:cNvPr>
          <p:cNvSpPr txBox="1"/>
          <p:nvPr/>
        </p:nvSpPr>
        <p:spPr>
          <a:xfrm>
            <a:off x="6233940" y="-1975827"/>
            <a:ext cx="457200" cy="2717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0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1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2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3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4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5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6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7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8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9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0</a:t>
            </a:r>
          </a:p>
        </p:txBody>
      </p:sp>
      <p:sp>
        <p:nvSpPr>
          <p:cNvPr id="17" name="!!Zahl Mitte">
            <a:extLst>
              <a:ext uri="{FF2B5EF4-FFF2-40B4-BE49-F238E27FC236}">
                <a16:creationId xmlns:a16="http://schemas.microsoft.com/office/drawing/2014/main" id="{B26D86CD-F358-D17F-EC1C-A5F7AFFF35AB}"/>
              </a:ext>
            </a:extLst>
          </p:cNvPr>
          <p:cNvSpPr txBox="1"/>
          <p:nvPr/>
        </p:nvSpPr>
        <p:spPr>
          <a:xfrm>
            <a:off x="7457557" y="2914640"/>
            <a:ext cx="464638" cy="2717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0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1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2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3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4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5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6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7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8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9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0</a:t>
            </a:r>
          </a:p>
        </p:txBody>
      </p:sp>
      <p:sp>
        <p:nvSpPr>
          <p:cNvPr id="18" name="!!Zahl Rechts">
            <a:extLst>
              <a:ext uri="{FF2B5EF4-FFF2-40B4-BE49-F238E27FC236}">
                <a16:creationId xmlns:a16="http://schemas.microsoft.com/office/drawing/2014/main" id="{DA7EF15B-8EA8-30B3-2C43-0D116BC547F4}"/>
              </a:ext>
            </a:extLst>
          </p:cNvPr>
          <p:cNvSpPr txBox="1"/>
          <p:nvPr/>
        </p:nvSpPr>
        <p:spPr>
          <a:xfrm>
            <a:off x="8688612" y="-14165581"/>
            <a:ext cx="457200" cy="2717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0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1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2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3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4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5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6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7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8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9</a:t>
            </a:r>
          </a:p>
          <a:p>
            <a:pPr algn="ctr"/>
            <a:r>
              <a:rPr lang="en-US" sz="16000" b="1" dirty="0">
                <a:solidFill>
                  <a:schemeClr val="bg1"/>
                </a:solidFill>
                <a:latin typeface="Bandeins Strange Variable Regular" pitchFamily="2" charset="0"/>
              </a:rPr>
              <a:t>0</a:t>
            </a:r>
          </a:p>
        </p:txBody>
      </p:sp>
      <p:pic>
        <p:nvPicPr>
          <p:cNvPr id="4" name="Picture 3" descr="A blue square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72B2503C-E91F-CD07-0C3B-61EF2DC6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615" y="5433646"/>
            <a:ext cx="4139189" cy="1431554"/>
          </a:xfrm>
          <a:prstGeom prst="rect">
            <a:avLst/>
          </a:prstGeom>
        </p:spPr>
      </p:pic>
      <p:pic>
        <p:nvPicPr>
          <p:cNvPr id="7" name="Picture 6" descr="A blue square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2C028435-93F2-2EF5-AAE7-0E041B8A8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615" y="0"/>
            <a:ext cx="4139189" cy="3314354"/>
          </a:xfrm>
          <a:prstGeom prst="rect">
            <a:avLst/>
          </a:prstGeom>
        </p:spPr>
      </p:pic>
      <p:graphicFrame>
        <p:nvGraphicFramePr>
          <p:cNvPr id="8" name="ChartObject">
            <a:extLst>
              <a:ext uri="{FF2B5EF4-FFF2-40B4-BE49-F238E27FC236}">
                <a16:creationId xmlns:a16="http://schemas.microsoft.com/office/drawing/2014/main" id="{D1D3B9B8-8F64-0F01-615A-6724B7E78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131190"/>
              </p:ext>
            </p:extLst>
          </p:nvPr>
        </p:nvGraphicFramePr>
        <p:xfrm>
          <a:off x="-8400931" y="1881851"/>
          <a:ext cx="12416760" cy="41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B48D39D-D2FB-7EB9-6286-63C71246B150}"/>
              </a:ext>
            </a:extLst>
          </p:cNvPr>
          <p:cNvSpPr txBox="1"/>
          <p:nvPr/>
        </p:nvSpPr>
        <p:spPr>
          <a:xfrm>
            <a:off x="9515300" y="3706018"/>
            <a:ext cx="8396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Bandeins Strange Variable Regular" pitchFamily="2" charset="0"/>
              </a:rPr>
              <a:t>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8DAE0-8C1B-D0A5-0788-B0C20AD1BC27}"/>
              </a:ext>
            </a:extLst>
          </p:cNvPr>
          <p:cNvSpPr txBox="1"/>
          <p:nvPr/>
        </p:nvSpPr>
        <p:spPr>
          <a:xfrm>
            <a:off x="3585199" y="6858000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1567F"/>
                </a:solidFill>
              </a:rPr>
              <a:t>www</a:t>
            </a:r>
          </a:p>
        </p:txBody>
      </p:sp>
      <p:pic>
        <p:nvPicPr>
          <p:cNvPr id="5" name="Picture 2" descr="SPI RESEARCH ANNOUNCES THE 2025 PROFESSIONAL SERVICES MATURITY™ BENCHMARK  SURVEY IS OPEN">
            <a:extLst>
              <a:ext uri="{FF2B5EF4-FFF2-40B4-BE49-F238E27FC236}">
                <a16:creationId xmlns:a16="http://schemas.microsoft.com/office/drawing/2014/main" id="{F31BBCA7-62FF-5CB6-5986-37BC3A3B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857" y="6343294"/>
            <a:ext cx="300204" cy="3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0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D4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CDE830-2AB4-8200-4F14-E17B06B16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FDE482-9CED-8AB4-18AD-9AAE494440FB}"/>
              </a:ext>
            </a:extLst>
          </p:cNvPr>
          <p:cNvSpPr txBox="1"/>
          <p:nvPr/>
        </p:nvSpPr>
        <p:spPr>
          <a:xfrm>
            <a:off x="670430" y="840182"/>
            <a:ext cx="4039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andeins Strange Variable Regular" pitchFamily="2" charset="0"/>
              </a:rPr>
              <a:t>Hello, Benji.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760FA-2A6B-E919-9A18-DDFB3D67439D}"/>
              </a:ext>
            </a:extLst>
          </p:cNvPr>
          <p:cNvSpPr txBox="1"/>
          <p:nvPr/>
        </p:nvSpPr>
        <p:spPr>
          <a:xfrm>
            <a:off x="670430" y="5901285"/>
            <a:ext cx="806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ndeins Strange Variable Regular" pitchFamily="2" charset="0"/>
              </a:rPr>
              <a:t>Upload a project file to begin.</a:t>
            </a:r>
            <a:r>
              <a:rPr lang="en-US" sz="300" b="1" dirty="0">
                <a:solidFill>
                  <a:schemeClr val="bg1"/>
                </a:solidFill>
                <a:latin typeface="Bandeins Strange Variable Regular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Bandeins Strange Variable Regular" pitchFamily="2" charset="0"/>
              </a:rPr>
              <a:t>.</a:t>
            </a:r>
            <a:r>
              <a:rPr lang="en-US" sz="200" b="1" dirty="0">
                <a:solidFill>
                  <a:schemeClr val="bg1"/>
                </a:solidFill>
                <a:latin typeface="Bandeins Strange Variable Regular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Bandeins Strange Variable Regular" pitchFamily="2" charset="0"/>
              </a:rPr>
              <a:t>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146FD2-475A-5646-B81B-046C85A75F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2549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8E8EFA-66AB-4500-3D0F-5F1AC1A3A639}"/>
              </a:ext>
            </a:extLst>
          </p:cNvPr>
          <p:cNvGrpSpPr/>
          <p:nvPr/>
        </p:nvGrpSpPr>
        <p:grpSpPr>
          <a:xfrm>
            <a:off x="12192000" y="5901285"/>
            <a:ext cx="1789475" cy="2245670"/>
            <a:chOff x="4907387" y="2493856"/>
            <a:chExt cx="1789475" cy="2245670"/>
          </a:xfrm>
        </p:grpSpPr>
        <p:pic>
          <p:nvPicPr>
            <p:cNvPr id="9" name="Picture 8" descr="A document with a black cover&#10;&#10;Description automatically generated">
              <a:extLst>
                <a:ext uri="{FF2B5EF4-FFF2-40B4-BE49-F238E27FC236}">
                  <a16:creationId xmlns:a16="http://schemas.microsoft.com/office/drawing/2014/main" id="{C529D1AA-70F7-667E-27BF-D3D60DD57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6" b="92460" l="9409" r="89785">
                          <a14:foregroundMark x1="16129" y1="75992" x2="38441" y2="75992"/>
                          <a14:foregroundMark x1="38441" y1="75992" x2="79301" y2="73413"/>
                          <a14:foregroundMark x1="79301" y1="73413" x2="81452" y2="18254"/>
                          <a14:foregroundMark x1="81452" y1="18254" x2="54839" y2="11310"/>
                          <a14:foregroundMark x1="54839" y1="11310" x2="14516" y2="10119"/>
                          <a14:foregroundMark x1="46505" y1="36905" x2="39785" y2="53373"/>
                          <a14:foregroundMark x1="39785" y1="53373" x2="44624" y2="37897"/>
                          <a14:foregroundMark x1="44624" y1="37897" x2="30645" y2="26984"/>
                          <a14:foregroundMark x1="30645" y1="26984" x2="40591" y2="48810"/>
                          <a14:foregroundMark x1="40591" y1="48810" x2="56183" y2="37500"/>
                          <a14:foregroundMark x1="56183" y1="37500" x2="43817" y2="52183"/>
                          <a14:foregroundMark x1="43817" y1="52183" x2="66129" y2="32937"/>
                          <a14:foregroundMark x1="66129" y1="32937" x2="43011" y2="38294"/>
                          <a14:foregroundMark x1="43011" y1="38294" x2="42204" y2="38889"/>
                          <a14:foregroundMark x1="48387" y1="44444" x2="31720" y2="54365"/>
                          <a14:foregroundMark x1="31720" y1="54365" x2="59409" y2="53373"/>
                          <a14:foregroundMark x1="59409" y1="53373" x2="20430" y2="65873"/>
                          <a14:foregroundMark x1="20430" y1="65873" x2="23656" y2="49206"/>
                          <a14:foregroundMark x1="23656" y1="49206" x2="44355" y2="54960"/>
                          <a14:foregroundMark x1="44355" y1="54960" x2="65054" y2="51587"/>
                          <a14:foregroundMark x1="65054" y1="51587" x2="49462" y2="62500"/>
                          <a14:foregroundMark x1="49462" y1="62500" x2="40054" y2="65278"/>
                          <a14:foregroundMark x1="83333" y1="21627" x2="71237" y2="8929"/>
                          <a14:foregroundMark x1="71237" y1="8929" x2="20161" y2="9127"/>
                          <a14:foregroundMark x1="74194" y1="11111" x2="21237" y2="8730"/>
                          <a14:foregroundMark x1="85753" y1="22024" x2="82258" y2="7143"/>
                          <a14:foregroundMark x1="82258" y1="7143" x2="77419" y2="10714"/>
                          <a14:foregroundMark x1="86828" y1="11706" x2="87634" y2="11111"/>
                          <a14:foregroundMark x1="86290" y1="10913" x2="86559" y2="10317"/>
                          <a14:foregroundMark x1="86290" y1="10119" x2="68817" y2="8333"/>
                          <a14:foregroundMark x1="77151" y1="8532" x2="25000" y2="8135"/>
                          <a14:foregroundMark x1="25000" y1="8135" x2="48656" y2="6944"/>
                          <a14:foregroundMark x1="48656" y1="6944" x2="73387" y2="9524"/>
                          <a14:foregroundMark x1="73387" y1="9524" x2="29570" y2="9127"/>
                          <a14:foregroundMark x1="86559" y1="11310" x2="86290" y2="8333"/>
                          <a14:foregroundMark x1="84409" y1="9524" x2="84946" y2="7540"/>
                          <a14:foregroundMark x1="85484" y1="7738" x2="85215" y2="7341"/>
                          <a14:foregroundMark x1="54839" y1="7540" x2="12097" y2="7738"/>
                          <a14:foregroundMark x1="87634" y1="8730" x2="86290" y2="7937"/>
                          <a14:foregroundMark x1="27151" y1="89087" x2="68548" y2="92460"/>
                          <a14:foregroundMark x1="68548" y1="92460" x2="28763" y2="88889"/>
                          <a14:foregroundMark x1="86290" y1="7937" x2="86828" y2="7341"/>
                          <a14:foregroundMark x1="86290" y1="7937" x2="86828" y2="7540"/>
                          <a14:foregroundMark x1="88172" y1="7540" x2="86559" y2="8532"/>
                        </a14:backgroundRemoval>
                      </a14:imgEffect>
                    </a14:imgLayer>
                  </a14:imgProps>
                </a:ext>
              </a:extLst>
            </a:blip>
            <a:srcRect l="11535" t="6635" r="11229"/>
            <a:stretch/>
          </p:blipFill>
          <p:spPr>
            <a:xfrm>
              <a:off x="5495138" y="2771383"/>
              <a:ext cx="1201724" cy="1968143"/>
            </a:xfrm>
            <a:prstGeom prst="rect">
              <a:avLst/>
            </a:prstGeom>
          </p:spPr>
        </p:pic>
        <p:pic>
          <p:nvPicPr>
            <p:cNvPr id="1026" name="Picture 2" descr="Drag hand cursor icon white vector illustration | Premium Vector">
              <a:extLst>
                <a:ext uri="{FF2B5EF4-FFF2-40B4-BE49-F238E27FC236}">
                  <a16:creationId xmlns:a16="http://schemas.microsoft.com/office/drawing/2014/main" id="{804B29CC-C30B-DEBE-D101-50D53A063E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802" b="76358" l="23323" r="76518">
                          <a14:foregroundMark x1="26198" y1="41853" x2="24601" y2="49042"/>
                          <a14:foregroundMark x1="24601" y1="49042" x2="38019" y2="70128"/>
                          <a14:foregroundMark x1="38019" y1="70128" x2="43610" y2="74601"/>
                          <a14:foregroundMark x1="43610" y1="74601" x2="61821" y2="73802"/>
                          <a14:foregroundMark x1="61821" y1="73802" x2="67891" y2="70128"/>
                          <a14:foregroundMark x1="67891" y1="70128" x2="74760" y2="47923"/>
                          <a14:foregroundMark x1="74760" y1="47923" x2="72364" y2="40895"/>
                          <a14:foregroundMark x1="72364" y1="40895" x2="63259" y2="35304"/>
                          <a14:foregroundMark x1="38179" y1="76198" x2="46486" y2="76358"/>
                          <a14:foregroundMark x1="46486" y1="76358" x2="68530" y2="75399"/>
                          <a14:foregroundMark x1="23482" y1="45048" x2="23482" y2="47284"/>
                          <a14:foregroundMark x1="48562" y1="23802" x2="52875" y2="23962"/>
                          <a14:foregroundMark x1="34026" y1="33866" x2="33866" y2="39297"/>
                          <a14:foregroundMark x1="60224" y1="49042" x2="55911" y2="61182"/>
                          <a14:foregroundMark x1="55911" y1="61182" x2="65495" y2="61022"/>
                          <a14:foregroundMark x1="65495" y1="61022" x2="62780" y2="38179"/>
                          <a14:foregroundMark x1="62780" y1="38179" x2="51278" y2="37220"/>
                          <a14:foregroundMark x1="51278" y1="37220" x2="44409" y2="49042"/>
                          <a14:foregroundMark x1="44409" y1="49042" x2="51597" y2="46486"/>
                          <a14:foregroundMark x1="51597" y1="46486" x2="48243" y2="38978"/>
                          <a14:foregroundMark x1="48243" y1="38978" x2="42812" y2="50799"/>
                          <a14:foregroundMark x1="42812" y1="50799" x2="48562" y2="45527"/>
                          <a14:foregroundMark x1="48562" y1="45527" x2="44888" y2="37380"/>
                          <a14:foregroundMark x1="44888" y1="37380" x2="39617" y2="44728"/>
                          <a14:foregroundMark x1="39617" y1="44728" x2="41374" y2="51438"/>
                          <a14:foregroundMark x1="41374" y1="51438" x2="46645" y2="46645"/>
                          <a14:foregroundMark x1="46645" y1="46645" x2="45527" y2="35463"/>
                          <a14:foregroundMark x1="45527" y1="35463" x2="37859" y2="39617"/>
                          <a14:foregroundMark x1="37859" y1="39617" x2="35783" y2="51438"/>
                          <a14:foregroundMark x1="35783" y1="51438" x2="45367" y2="41853"/>
                          <a14:foregroundMark x1="45367" y1="41853" x2="35304" y2="47923"/>
                          <a14:foregroundMark x1="35304" y1="47923" x2="39776" y2="55431"/>
                          <a14:foregroundMark x1="39776" y1="55431" x2="50000" y2="50000"/>
                          <a14:foregroundMark x1="50000" y1="50000" x2="56869" y2="37859"/>
                          <a14:foregroundMark x1="56869" y1="37859" x2="51597" y2="50160"/>
                          <a14:foregroundMark x1="51597" y1="50160" x2="57188" y2="55591"/>
                          <a14:foregroundMark x1="57188" y1="55591" x2="63578" y2="47604"/>
                          <a14:foregroundMark x1="63578" y1="47604" x2="50639" y2="55112"/>
                          <a14:foregroundMark x1="50639" y1="55112" x2="48882" y2="65655"/>
                          <a14:foregroundMark x1="48882" y1="65655" x2="58466" y2="55911"/>
                          <a14:foregroundMark x1="58466" y1="55911" x2="53674" y2="49201"/>
                          <a14:foregroundMark x1="53674" y1="49201" x2="45048" y2="54313"/>
                          <a14:foregroundMark x1="45048" y1="54313" x2="44409" y2="56550"/>
                          <a14:foregroundMark x1="41693" y1="60064" x2="34026" y2="53035"/>
                          <a14:foregroundMark x1="34026" y1="53035" x2="30351" y2="45367"/>
                          <a14:foregroundMark x1="30351" y1="45367" x2="30192" y2="55112"/>
                          <a14:foregroundMark x1="30192" y1="55112" x2="42812" y2="67412"/>
                          <a14:foregroundMark x1="42812" y1="67412" x2="49840" y2="69489"/>
                          <a14:foregroundMark x1="49840" y1="69489" x2="58466" y2="68850"/>
                          <a14:foregroundMark x1="58466" y1="68850" x2="64058" y2="64537"/>
                          <a14:foregroundMark x1="64058" y1="64537" x2="59744" y2="58307"/>
                          <a14:foregroundMark x1="59744" y1="58307" x2="52077" y2="52236"/>
                          <a14:foregroundMark x1="52077" y1="52236" x2="52236" y2="44569"/>
                          <a14:foregroundMark x1="52236" y1="44569" x2="56070" y2="36581"/>
                          <a14:foregroundMark x1="56070" y1="36581" x2="58466" y2="34984"/>
                          <a14:foregroundMark x1="59585" y1="32588" x2="52077" y2="31470"/>
                          <a14:foregroundMark x1="52077" y1="31470" x2="45367" y2="33387"/>
                          <a14:foregroundMark x1="45367" y1="33387" x2="42013" y2="38498"/>
                          <a14:foregroundMark x1="38339" y1="33387" x2="39617" y2="40895"/>
                          <a14:foregroundMark x1="39617" y1="40895" x2="42013" y2="33387"/>
                          <a14:foregroundMark x1="42013" y1="33387" x2="37380" y2="36422"/>
                          <a14:foregroundMark x1="49361" y1="28594" x2="49042" y2="30192"/>
                          <a14:foregroundMark x1="76198" y1="37700" x2="76518" y2="54633"/>
                          <a14:foregroundMark x1="76518" y1="54633" x2="76518" y2="54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0" t="18571" r="17461" b="21169"/>
            <a:stretch/>
          </p:blipFill>
          <p:spPr bwMode="auto">
            <a:xfrm>
              <a:off x="4907387" y="2493856"/>
              <a:ext cx="587751" cy="555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Processing 1">
            <a:extLst>
              <a:ext uri="{FF2B5EF4-FFF2-40B4-BE49-F238E27FC236}">
                <a16:creationId xmlns:a16="http://schemas.microsoft.com/office/drawing/2014/main" id="{54B31CA2-F662-EF7A-9DC2-A07B615AB948}"/>
              </a:ext>
            </a:extLst>
          </p:cNvPr>
          <p:cNvSpPr txBox="1"/>
          <p:nvPr/>
        </p:nvSpPr>
        <p:spPr>
          <a:xfrm>
            <a:off x="670434" y="5901285"/>
            <a:ext cx="806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ndeins Strange Variable Regular" pitchFamily="2" charset="0"/>
              </a:rPr>
              <a:t>Extracting data...</a:t>
            </a:r>
          </a:p>
        </p:txBody>
      </p:sp>
      <p:sp>
        <p:nvSpPr>
          <p:cNvPr id="17" name="Processing 2">
            <a:extLst>
              <a:ext uri="{FF2B5EF4-FFF2-40B4-BE49-F238E27FC236}">
                <a16:creationId xmlns:a16="http://schemas.microsoft.com/office/drawing/2014/main" id="{4A7A631D-16B3-F9C7-513F-ADC24ECC91FC}"/>
              </a:ext>
            </a:extLst>
          </p:cNvPr>
          <p:cNvSpPr txBox="1"/>
          <p:nvPr/>
        </p:nvSpPr>
        <p:spPr>
          <a:xfrm>
            <a:off x="670433" y="5901284"/>
            <a:ext cx="806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ndeins Strange Variable Regular" pitchFamily="2" charset="0"/>
              </a:rPr>
              <a:t>Analyzing data...</a:t>
            </a:r>
          </a:p>
        </p:txBody>
      </p:sp>
      <p:sp>
        <p:nvSpPr>
          <p:cNvPr id="18" name="Processing 3">
            <a:extLst>
              <a:ext uri="{FF2B5EF4-FFF2-40B4-BE49-F238E27FC236}">
                <a16:creationId xmlns:a16="http://schemas.microsoft.com/office/drawing/2014/main" id="{51CD5899-C933-3797-3598-4034E40743DA}"/>
              </a:ext>
            </a:extLst>
          </p:cNvPr>
          <p:cNvSpPr txBox="1"/>
          <p:nvPr/>
        </p:nvSpPr>
        <p:spPr>
          <a:xfrm>
            <a:off x="670432" y="5901284"/>
            <a:ext cx="806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ndeins Strange Variable Regular" pitchFamily="2" charset="0"/>
              </a:rPr>
              <a:t>Matching Agents…</a:t>
            </a:r>
          </a:p>
        </p:txBody>
      </p:sp>
      <p:sp>
        <p:nvSpPr>
          <p:cNvPr id="19" name="Processing 4">
            <a:extLst>
              <a:ext uri="{FF2B5EF4-FFF2-40B4-BE49-F238E27FC236}">
                <a16:creationId xmlns:a16="http://schemas.microsoft.com/office/drawing/2014/main" id="{A3E072C7-2825-4A89-0CFB-AC76E3A76F4C}"/>
              </a:ext>
            </a:extLst>
          </p:cNvPr>
          <p:cNvSpPr txBox="1"/>
          <p:nvPr/>
        </p:nvSpPr>
        <p:spPr>
          <a:xfrm>
            <a:off x="670431" y="5901283"/>
            <a:ext cx="806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ndeins Strange Variable Regular" pitchFamily="2" charset="0"/>
              </a:rPr>
              <a:t>Cross-checking profiles…</a:t>
            </a:r>
          </a:p>
        </p:txBody>
      </p:sp>
      <p:sp>
        <p:nvSpPr>
          <p:cNvPr id="20" name="Processing 5">
            <a:extLst>
              <a:ext uri="{FF2B5EF4-FFF2-40B4-BE49-F238E27FC236}">
                <a16:creationId xmlns:a16="http://schemas.microsoft.com/office/drawing/2014/main" id="{B6BF21FF-D1D7-88A1-50A1-BEAF219C711C}"/>
              </a:ext>
            </a:extLst>
          </p:cNvPr>
          <p:cNvSpPr txBox="1"/>
          <p:nvPr/>
        </p:nvSpPr>
        <p:spPr>
          <a:xfrm>
            <a:off x="670430" y="5901282"/>
            <a:ext cx="806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ndeins Strange Variable Regular" pitchFamily="2" charset="0"/>
              </a:rPr>
              <a:t>Finalizing…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8DDB9261-D1C1-FBF5-10C6-310391D0B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8" t="12633" r="26575" b="18788"/>
          <a:stretch/>
        </p:blipFill>
        <p:spPr bwMode="auto">
          <a:xfrm>
            <a:off x="4228420" y="1391641"/>
            <a:ext cx="3735159" cy="40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B3FC5D-AFFD-B042-796B-8EFFFABF65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092" y="-7278091"/>
            <a:ext cx="12192000" cy="6858000"/>
          </a:xfrm>
          <a:prstGeom prst="rect">
            <a:avLst/>
          </a:prstGeom>
        </p:spPr>
      </p:pic>
      <p:pic>
        <p:nvPicPr>
          <p:cNvPr id="16" name="Picture 15" descr="A screenshot of a web page&#10;&#10;Description automatically generated">
            <a:extLst>
              <a:ext uri="{FF2B5EF4-FFF2-40B4-BE49-F238E27FC236}">
                <a16:creationId xmlns:a16="http://schemas.microsoft.com/office/drawing/2014/main" id="{C534E574-0FBE-142D-DC14-F57B4780C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568" y="-5928121"/>
            <a:ext cx="3847301" cy="20887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C1FACF-A846-7D05-D6A7-96CCEC7A3C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513" y="-3924486"/>
            <a:ext cx="3701460" cy="31130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D97321A-2405-869D-DFF3-1E4D713481A0}"/>
              </a:ext>
            </a:extLst>
          </p:cNvPr>
          <p:cNvSpPr txBox="1"/>
          <p:nvPr/>
        </p:nvSpPr>
        <p:spPr>
          <a:xfrm>
            <a:off x="794446" y="-7066019"/>
            <a:ext cx="25835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andeins Strange Variable Regular" pitchFamily="2" charset="0"/>
              </a:rPr>
              <a:t>Staff your project…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1AA923-A4C9-1D36-DD0A-549956FEEF9A}"/>
              </a:ext>
            </a:extLst>
          </p:cNvPr>
          <p:cNvSpPr txBox="1"/>
          <p:nvPr/>
        </p:nvSpPr>
        <p:spPr>
          <a:xfrm>
            <a:off x="-954157" y="-9330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2D7D7F-F34C-666F-7522-E681201C8BB2}"/>
              </a:ext>
            </a:extLst>
          </p:cNvPr>
          <p:cNvSpPr txBox="1"/>
          <p:nvPr/>
        </p:nvSpPr>
        <p:spPr>
          <a:xfrm rot="1166545">
            <a:off x="6297936" y="1429715"/>
            <a:ext cx="360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ndeins Strange Variable Medium Regular" pitchFamily="2" charset="0"/>
              </a:rPr>
              <a:t>*proprietary matching algorithm</a:t>
            </a:r>
          </a:p>
        </p:txBody>
      </p:sp>
    </p:spTree>
    <p:extLst>
      <p:ext uri="{BB962C8B-B14F-4D97-AF65-F5344CB8AC3E}">
        <p14:creationId xmlns:p14="http://schemas.microsoft.com/office/powerpoint/2010/main" val="13915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7969 -0.05856 L -0.1987 -0.26504 C -0.22305 -0.30902 -0.26459 -0.35787 -0.31133 -0.39814 C -0.3642 -0.44421 -0.40925 -0.47129 -0.44388 -0.47777 L -0.60834 -0.51736 " pathEditMode="relative" rAng="1560000" ptsTypes="AAA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96" y="-2854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xit" presetSubtype="32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72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2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9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11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13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3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14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4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15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5" grpId="1" build="allAtOnce"/>
      <p:bldP spid="12" grpId="0" animBg="1"/>
      <p:bldP spid="12" grpId="1" animBg="1"/>
      <p:bldP spid="14" grpId="0" build="allAtOnce"/>
      <p:bldP spid="14" grpId="1" build="allAtOnce"/>
      <p:bldP spid="17" grpId="0" build="allAtOnce"/>
      <p:bldP spid="17" grpId="1" build="allAtOnce"/>
      <p:bldP spid="18" grpId="0" build="allAtOnce"/>
      <p:bldP spid="18" grpId="1" build="allAtOnce"/>
      <p:bldP spid="19" grpId="0" build="allAtOnce"/>
      <p:bldP spid="19" grpId="1" build="allAtOnce"/>
      <p:bldP spid="20" grpId="0" build="allAtOnce"/>
      <p:bldP spid="20" grpId="1" build="allAtOnce"/>
      <p:bldP spid="25" grpId="0"/>
      <p:bldP spid="2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1351</Words>
  <Application>Microsoft Macintosh PowerPoint</Application>
  <PresentationFormat>Widescreen</PresentationFormat>
  <Paragraphs>265</Paragraphs>
  <Slides>25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Bandeins Strange Variable Light Regular</vt:lpstr>
      <vt:lpstr>Bandeins Strange Variable Semi Bold Regular</vt:lpstr>
      <vt:lpstr>Bandeins Strange Variable Extended Full</vt:lpstr>
      <vt:lpstr>Bandeins Strange Variable Regular</vt:lpstr>
      <vt:lpstr>Aptos Display</vt:lpstr>
      <vt:lpstr>Bandeins Strange Variable Medium Regular</vt:lpstr>
      <vt:lpstr>Aptos</vt:lpstr>
      <vt:lpstr>Office Theme</vt:lpstr>
      <vt:lpstr>Plana5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Skill Bridge (Demo) by Plana5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Benjamin Chen</dc:creator>
  <cp:lastModifiedBy>Tim Weiler</cp:lastModifiedBy>
  <cp:revision>5</cp:revision>
  <dcterms:created xsi:type="dcterms:W3CDTF">2025-04-23T22:15:49Z</dcterms:created>
  <dcterms:modified xsi:type="dcterms:W3CDTF">2025-04-24T09:53:31Z</dcterms:modified>
</cp:coreProperties>
</file>